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93" r:id="rId4"/>
    <p:sldId id="277" r:id="rId5"/>
    <p:sldId id="281" r:id="rId6"/>
    <p:sldId id="279" r:id="rId7"/>
    <p:sldId id="282" r:id="rId8"/>
    <p:sldId id="283" r:id="rId9"/>
    <p:sldId id="284" r:id="rId10"/>
    <p:sldId id="302" r:id="rId11"/>
    <p:sldId id="299" r:id="rId12"/>
    <p:sldId id="300" r:id="rId13"/>
    <p:sldId id="301" r:id="rId14"/>
    <p:sldId id="267" r:id="rId15"/>
    <p:sldId id="295" r:id="rId16"/>
    <p:sldId id="296" r:id="rId17"/>
    <p:sldId id="264" r:id="rId18"/>
    <p:sldId id="297" r:id="rId19"/>
    <p:sldId id="270" r:id="rId20"/>
    <p:sldId id="266" r:id="rId21"/>
    <p:sldId id="29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F4A0238-FF86-4448-8668-79746A6D9D99}"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184FF-83C6-4E2C-BF6D-D7430D44199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6984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A0238-FF86-4448-8668-79746A6D9D99}"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3651060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A0238-FF86-4448-8668-79746A6D9D99}"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2216902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A0238-FF86-4448-8668-79746A6D9D99}"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1028768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4A0238-FF86-4448-8668-79746A6D9D99}"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184FF-83C6-4E2C-BF6D-D7430D44199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1848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F4A0238-FF86-4448-8668-79746A6D9D99}" type="datetimeFigureOut">
              <a:rPr lang="en-US" smtClean="0"/>
              <a:t>3/11/2020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2564220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4A0238-FF86-4448-8668-79746A6D9D99}" type="datetimeFigureOut">
              <a:rPr lang="en-US" smtClean="0"/>
              <a:t>3/11/2020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1574684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F4A0238-FF86-4448-8668-79746A6D9D99}" type="datetimeFigureOut">
              <a:rPr lang="en-US" smtClean="0"/>
              <a:t>3/11/2020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954872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F4A0238-FF86-4448-8668-79746A6D9D99}" type="datetimeFigureOut">
              <a:rPr lang="en-US" smtClean="0"/>
              <a:t>3/11/2020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811379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F4A0238-FF86-4448-8668-79746A6D9D99}" type="datetimeFigureOut">
              <a:rPr lang="en-US" smtClean="0"/>
              <a:t>3/11/2020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D184FF-83C6-4E2C-BF6D-D7430D44199F}" type="slidenum">
              <a:rPr lang="en-US" smtClean="0"/>
              <a:t>‹#›</a:t>
            </a:fld>
            <a:endParaRPr lang="en-US"/>
          </a:p>
        </p:txBody>
      </p:sp>
    </p:spTree>
    <p:extLst>
      <p:ext uri="{BB962C8B-B14F-4D97-AF65-F5344CB8AC3E}">
        <p14:creationId xmlns:p14="http://schemas.microsoft.com/office/powerpoint/2010/main" val="3366622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F4A0238-FF86-4448-8668-79746A6D9D99}" type="datetimeFigureOut">
              <a:rPr lang="en-US" smtClean="0"/>
              <a:t>3/11/2020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D184FF-83C6-4E2C-BF6D-D7430D44199F}" type="slidenum">
              <a:rPr lang="en-US" smtClean="0"/>
              <a:t>‹#›</a:t>
            </a:fld>
            <a:endParaRPr lang="en-US"/>
          </a:p>
        </p:txBody>
      </p:sp>
    </p:spTree>
    <p:extLst>
      <p:ext uri="{BB962C8B-B14F-4D97-AF65-F5344CB8AC3E}">
        <p14:creationId xmlns:p14="http://schemas.microsoft.com/office/powerpoint/2010/main" val="2141652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F4A0238-FF86-4448-8668-79746A6D9D99}" type="datetimeFigureOut">
              <a:rPr lang="en-US" smtClean="0"/>
              <a:t>3/11/2020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D184FF-83C6-4E2C-BF6D-D7430D44199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94213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www.nhs.uk/conditions/flu/" TargetMode="External"/><Relationship Id="rId2" Type="http://schemas.openxmlformats.org/officeDocument/2006/relationships/hyperlink" Target="https://www.nhs.uk/conditions/common-cold/" TargetMode="External"/><Relationship Id="rId1" Type="http://schemas.openxmlformats.org/officeDocument/2006/relationships/slideLayout" Target="../slideLayouts/slideLayout7.xml"/><Relationship Id="rId6" Type="http://schemas.openxmlformats.org/officeDocument/2006/relationships/hyperlink" Target="https://www.nhs.uk/conditions/coma/" TargetMode="External"/><Relationship Id="rId5" Type="http://schemas.openxmlformats.org/officeDocument/2006/relationships/hyperlink" Target="https://www.nhs.uk/conditions/hallucinations/" TargetMode="External"/><Relationship Id="rId4" Type="http://schemas.openxmlformats.org/officeDocument/2006/relationships/hyperlink" Target="https://www.nhs.uk/conditions/chickenpox/"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Fatty_liver" TargetMode="External"/><Relationship Id="rId3" Type="http://schemas.openxmlformats.org/officeDocument/2006/relationships/hyperlink" Target="https://en.wikipedia.org/wiki/Fatigue_(medical)" TargetMode="External"/><Relationship Id="rId7" Type="http://schemas.openxmlformats.org/officeDocument/2006/relationships/hyperlink" Target="https://en.wikipedia.org/wiki/Hyperventilation" TargetMode="External"/><Relationship Id="rId2" Type="http://schemas.openxmlformats.org/officeDocument/2006/relationships/hyperlink" Target="https://en.wikipedia.org/wiki/Vomiting" TargetMode="External"/><Relationship Id="rId1" Type="http://schemas.openxmlformats.org/officeDocument/2006/relationships/slideLayout" Target="../slideLayouts/slideLayout7.xml"/><Relationship Id="rId6" Type="http://schemas.openxmlformats.org/officeDocument/2006/relationships/hyperlink" Target="https://en.wikipedia.org/wiki/Fever" TargetMode="External"/><Relationship Id="rId5" Type="http://schemas.openxmlformats.org/officeDocument/2006/relationships/hyperlink" Target="https://en.wikipedia.org/wiki/Nightmare" TargetMode="External"/><Relationship Id="rId10" Type="http://schemas.openxmlformats.org/officeDocument/2006/relationships/hyperlink" Target="https://en.wikipedia.org/wiki/Hyperreflexia" TargetMode="External"/><Relationship Id="rId4" Type="http://schemas.openxmlformats.org/officeDocument/2006/relationships/hyperlink" Target="https://en.wikipedia.org/wiki/Confusion" TargetMode="External"/><Relationship Id="rId9" Type="http://schemas.openxmlformats.org/officeDocument/2006/relationships/hyperlink" Target="https://en.wikipedia.org/wiki/Biopsy"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en.wikipedia.org/wiki/Flaccid_paralysis" TargetMode="External"/><Relationship Id="rId3" Type="http://schemas.openxmlformats.org/officeDocument/2006/relationships/hyperlink" Target="https://en.wikipedia.org/wiki/Cerebral_edema" TargetMode="External"/><Relationship Id="rId7" Type="http://schemas.openxmlformats.org/officeDocument/2006/relationships/hyperlink" Target="https://en.wikipedia.org/wiki/Multiple_organ_failure" TargetMode="External"/><Relationship Id="rId2" Type="http://schemas.openxmlformats.org/officeDocument/2006/relationships/hyperlink" Target="https://en.wikipedia.org/wiki/Coma" TargetMode="External"/><Relationship Id="rId1" Type="http://schemas.openxmlformats.org/officeDocument/2006/relationships/slideLayout" Target="../slideLayouts/slideLayout7.xml"/><Relationship Id="rId6" Type="http://schemas.openxmlformats.org/officeDocument/2006/relationships/hyperlink" Target="https://en.wikipedia.org/wiki/Seizures" TargetMode="External"/><Relationship Id="rId5" Type="http://schemas.openxmlformats.org/officeDocument/2006/relationships/hyperlink" Target="https://en.wikipedia.org/wiki/Hepatic" TargetMode="External"/><Relationship Id="rId10" Type="http://schemas.openxmlformats.org/officeDocument/2006/relationships/hyperlink" Target="https://en.wikipedia.org/wiki/Death" TargetMode="External"/><Relationship Id="rId4" Type="http://schemas.openxmlformats.org/officeDocument/2006/relationships/hyperlink" Target="https://en.wikipedia.org/wiki/Respiratory_arrest" TargetMode="External"/><Relationship Id="rId9" Type="http://schemas.openxmlformats.org/officeDocument/2006/relationships/hyperlink" Target="https://en.wikipedia.org/wiki/Hyperammonemia"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www.nhs.uk/conditions/aspirin/"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nhs.uk/conditions/encephalitis/" TargetMode="External"/><Relationship Id="rId2" Type="http://schemas.openxmlformats.org/officeDocument/2006/relationships/hyperlink" Target="https://www.nhs.uk/conditions/meningitis/" TargetMode="External"/><Relationship Id="rId1" Type="http://schemas.openxmlformats.org/officeDocument/2006/relationships/slideLayout" Target="../slideLayouts/slideLayout7.xml"/><Relationship Id="rId5" Type="http://schemas.openxmlformats.org/officeDocument/2006/relationships/hyperlink" Target="https://www.nhs.uk/conditions/blood-tests/" TargetMode="External"/><Relationship Id="rId4" Type="http://schemas.openxmlformats.org/officeDocument/2006/relationships/hyperlink" Target="https://www.nhs.uk/conditions/mcadd/"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en.wikipedia.org/wiki/Poison" TargetMode="External"/><Relationship Id="rId3" Type="http://schemas.openxmlformats.org/officeDocument/2006/relationships/hyperlink" Target="https://www.nhs.uk/conditions/lumbar-puncture/" TargetMode="External"/><Relationship Id="rId7" Type="http://schemas.openxmlformats.org/officeDocument/2006/relationships/hyperlink" Target="https://en.wikipedia.org/wiki/Drug_overdose" TargetMode="External"/><Relationship Id="rId2" Type="http://schemas.openxmlformats.org/officeDocument/2006/relationships/hyperlink" Target="https://www.nhs.uk/conditions/ct-scan/" TargetMode="External"/><Relationship Id="rId1" Type="http://schemas.openxmlformats.org/officeDocument/2006/relationships/slideLayout" Target="../slideLayouts/slideLayout7.xml"/><Relationship Id="rId6" Type="http://schemas.openxmlformats.org/officeDocument/2006/relationships/hyperlink" Target="https://en.wikipedia.org/wiki/Viral_encephalitis" TargetMode="External"/><Relationship Id="rId5" Type="http://schemas.openxmlformats.org/officeDocument/2006/relationships/hyperlink" Target="https://en.wikipedia.org/wiki/Metabolic_disorders" TargetMode="External"/><Relationship Id="rId4" Type="http://schemas.openxmlformats.org/officeDocument/2006/relationships/hyperlink" Target="https://www.nhs.uk/conditions/biopsy/"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Liver_failure" TargetMode="External"/><Relationship Id="rId2" Type="http://schemas.openxmlformats.org/officeDocument/2006/relationships/hyperlink" Target="https://en.wikipedia.org/wiki/Head_trauma" TargetMode="External"/><Relationship Id="rId1" Type="http://schemas.openxmlformats.org/officeDocument/2006/relationships/slideLayout" Target="../slideLayouts/slideLayout7.xml"/><Relationship Id="rId6" Type="http://schemas.openxmlformats.org/officeDocument/2006/relationships/hyperlink" Target="https://en.wikipedia.org/wiki/Shaken_baby_syndrome" TargetMode="External"/><Relationship Id="rId5" Type="http://schemas.openxmlformats.org/officeDocument/2006/relationships/hyperlink" Target="https://en.wikipedia.org/wiki/Kidney_failure" TargetMode="External"/><Relationship Id="rId4" Type="http://schemas.openxmlformats.org/officeDocument/2006/relationships/hyperlink" Target="https://en.wikipedia.org/wiki/Meningiti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nhs.uk/conditions/intensive-care/" TargetMode="External"/><Relationship Id="rId2" Type="http://schemas.openxmlformats.org/officeDocument/2006/relationships/hyperlink" Target="https://en.wikipedia.org/wiki/Therapy#Supportive_therapy"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en.wikipedia.org/wiki/Cerebral_edema" TargetMode="External"/><Relationship Id="rId2" Type="http://schemas.openxmlformats.org/officeDocument/2006/relationships/hyperlink" Target="https://en.wikipedia.org/wiki/Mannitol"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pedia.org/wiki/Kawasaki_disease" TargetMode="External"/><Relationship Id="rId2" Type="http://schemas.openxmlformats.org/officeDocument/2006/relationships/hyperlink" Target="https://en.wikipedia.org/wiki/Douglas_Reye"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www.reyessyndrome.co.uk/home/index.asp?sid=2"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523875"/>
            <a:ext cx="10058400" cy="2676525"/>
          </a:xfrm>
        </p:spPr>
        <p:txBody>
          <a:bodyPr/>
          <a:lstStyle/>
          <a:p>
            <a:pPr algn="ctr"/>
            <a:r>
              <a:rPr lang="en-US" sz="8000" b="1" u="sng" dirty="0">
                <a:solidFill>
                  <a:srgbClr val="000000"/>
                </a:solidFill>
                <a:latin typeface="Times New Roman" panose="02020603050405020304" pitchFamily="18" charset="0"/>
                <a:cs typeface="Times New Roman" panose="02020603050405020304" pitchFamily="18" charset="0"/>
              </a:rPr>
              <a:t>Reye's syndrome</a:t>
            </a:r>
            <a:r>
              <a:rPr lang="en-US" b="1" u="sng" dirty="0">
                <a:solidFill>
                  <a:srgbClr val="000000"/>
                </a:solidFill>
                <a:latin typeface="Times New Roman" panose="02020603050405020304" pitchFamily="18" charset="0"/>
                <a:cs typeface="Times New Roman" panose="02020603050405020304" pitchFamily="18" charset="0"/>
              </a:rPr>
              <a:t/>
            </a:r>
            <a:br>
              <a:rPr lang="en-US" b="1" u="sng" dirty="0">
                <a:solidFill>
                  <a:srgbClr val="000000"/>
                </a:solidFill>
                <a:latin typeface="Times New Roman" panose="02020603050405020304" pitchFamily="18" charset="0"/>
                <a:cs typeface="Times New Roman" panose="02020603050405020304" pitchFamily="18" charset="0"/>
              </a:rPr>
            </a:br>
            <a:endParaRPr lang="en-US" dirty="0"/>
          </a:p>
        </p:txBody>
      </p:sp>
      <p:sp>
        <p:nvSpPr>
          <p:cNvPr id="4" name="Rectangle 3"/>
          <p:cNvSpPr/>
          <p:nvPr/>
        </p:nvSpPr>
        <p:spPr>
          <a:xfrm>
            <a:off x="6313714" y="3103156"/>
            <a:ext cx="5878286" cy="2554545"/>
          </a:xfrm>
          <a:prstGeom prst="rect">
            <a:avLst/>
          </a:prstGeom>
        </p:spPr>
        <p:txBody>
          <a:bodyPr wrap="square">
            <a:spAutoFit/>
          </a:bodyPr>
          <a:lstStyle/>
          <a:p>
            <a:r>
              <a:rPr lang="en-US" sz="4000" dirty="0">
                <a:latin typeface="Times New Roman" panose="02020603050405020304" pitchFamily="18" charset="0"/>
                <a:cs typeface="Times New Roman" panose="02020603050405020304" pitchFamily="18" charset="0"/>
              </a:rPr>
              <a:t>Presented by:</a:t>
            </a:r>
          </a:p>
          <a:p>
            <a:r>
              <a:rPr lang="en-US" sz="4000" dirty="0">
                <a:latin typeface="Times New Roman" panose="02020603050405020304" pitchFamily="18" charset="0"/>
                <a:cs typeface="Times New Roman" panose="02020603050405020304" pitchFamily="18" charset="0"/>
              </a:rPr>
              <a:t>Hafiz Muhammad Zubair</a:t>
            </a:r>
          </a:p>
          <a:p>
            <a:r>
              <a:rPr lang="en-US" sz="4000" dirty="0">
                <a:latin typeface="Times New Roman" panose="02020603050405020304" pitchFamily="18" charset="0"/>
                <a:cs typeface="Times New Roman" panose="02020603050405020304" pitchFamily="18" charset="0"/>
              </a:rPr>
              <a:t>Presented To:</a:t>
            </a:r>
          </a:p>
          <a:p>
            <a:r>
              <a:rPr lang="en-US" sz="4000" dirty="0">
                <a:latin typeface="Times New Roman" panose="02020603050405020304" pitchFamily="18" charset="0"/>
                <a:cs typeface="Times New Roman" panose="02020603050405020304" pitchFamily="18" charset="0"/>
              </a:rPr>
              <a:t>Dr.Muhammad Asif</a:t>
            </a:r>
          </a:p>
        </p:txBody>
      </p:sp>
    </p:spTree>
    <p:extLst>
      <p:ext uri="{BB962C8B-B14F-4D97-AF65-F5344CB8AC3E}">
        <p14:creationId xmlns:p14="http://schemas.microsoft.com/office/powerpoint/2010/main" val="3939453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12192000" cy="6678751"/>
          </a:xfrm>
          <a:prstGeom prst="rect">
            <a:avLst/>
          </a:prstGeom>
        </p:spPr>
        <p:txBody>
          <a:bodyPr wrap="square">
            <a:spAutoFit/>
          </a:bodyPr>
          <a:lstStyle/>
          <a:p>
            <a:pPr algn="ctr"/>
            <a:r>
              <a:rPr lang="en-US" sz="3600" b="1" i="0" u="sng" dirty="0" smtClean="0">
                <a:solidFill>
                  <a:srgbClr val="000000"/>
                </a:solidFill>
                <a:effectLst/>
                <a:latin typeface="Times New Roman" panose="02020603050405020304" pitchFamily="18" charset="0"/>
                <a:cs typeface="Times New Roman" panose="02020603050405020304" pitchFamily="18" charset="0"/>
              </a:rPr>
              <a:t>Signs and symptoms</a:t>
            </a:r>
            <a:endParaRPr lang="en-US" sz="3600" b="1" i="0" u="sng" dirty="0" smtClean="0">
              <a:solidFill>
                <a:srgbClr val="54595D"/>
              </a:solidFill>
              <a:effectLst/>
              <a:latin typeface="Times New Roman" panose="02020603050405020304" pitchFamily="18" charset="0"/>
              <a:cs typeface="Times New Roman" panose="02020603050405020304" pitchFamily="18" charset="0"/>
            </a:endParaRPr>
          </a:p>
          <a:p>
            <a:r>
              <a:rPr lang="en-US" sz="2800" b="1" dirty="0" smtClean="0">
                <a:latin typeface="Times New Roman" panose="02020603050405020304" pitchFamily="18" charset="0"/>
                <a:cs typeface="Times New Roman" panose="02020603050405020304" pitchFamily="18" charset="0"/>
              </a:rPr>
              <a:t>Symptoms of Reye's</a:t>
            </a:r>
          </a:p>
          <a:p>
            <a:r>
              <a:rPr lang="en-US" sz="2800" dirty="0" smtClean="0">
                <a:latin typeface="Times New Roman" panose="02020603050405020304" pitchFamily="18" charset="0"/>
                <a:cs typeface="Times New Roman" panose="02020603050405020304" pitchFamily="18" charset="0"/>
              </a:rPr>
              <a:t>The symptoms of Reye's syndrome usually begin a few days after a viral infection, such as a </a:t>
            </a:r>
            <a:r>
              <a:rPr lang="en-US" sz="2800" dirty="0" smtClean="0">
                <a:latin typeface="Times New Roman" panose="02020603050405020304" pitchFamily="18" charset="0"/>
                <a:cs typeface="Times New Roman" panose="02020603050405020304" pitchFamily="18" charset="0"/>
                <a:hlinkClick r:id="rId2"/>
              </a:rPr>
              <a:t>cold</a:t>
            </a:r>
            <a:r>
              <a:rPr lang="en-US"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hlinkClick r:id="rId3"/>
              </a:rPr>
              <a:t>flu</a:t>
            </a:r>
            <a:r>
              <a:rPr lang="en-US" sz="2800" dirty="0" smtClean="0">
                <a:latin typeface="Times New Roman" panose="02020603050405020304" pitchFamily="18" charset="0"/>
                <a:cs typeface="Times New Roman" panose="02020603050405020304" pitchFamily="18" charset="0"/>
              </a:rPr>
              <a:t> or </a:t>
            </a:r>
            <a:r>
              <a:rPr lang="en-US" sz="2800" dirty="0" smtClean="0">
                <a:latin typeface="Times New Roman" panose="02020603050405020304" pitchFamily="18" charset="0"/>
                <a:cs typeface="Times New Roman" panose="02020603050405020304" pitchFamily="18" charset="0"/>
                <a:hlinkClick r:id="rId4"/>
              </a:rPr>
              <a:t>chickenpox</a:t>
            </a:r>
            <a:r>
              <a:rPr lang="en-US" sz="2800" dirty="0" smtClean="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Initial symptoms can include:</a:t>
            </a:r>
          </a:p>
          <a:p>
            <a:r>
              <a:rPr lang="en-US" sz="2800" dirty="0" smtClean="0">
                <a:latin typeface="Times New Roman" panose="02020603050405020304" pitchFamily="18" charset="0"/>
                <a:cs typeface="Times New Roman" panose="02020603050405020304" pitchFamily="18" charset="0"/>
              </a:rPr>
              <a:t>repeatedly being sick</a:t>
            </a:r>
          </a:p>
          <a:p>
            <a:r>
              <a:rPr lang="en-US" sz="2800" dirty="0" smtClean="0">
                <a:latin typeface="Times New Roman" panose="02020603050405020304" pitchFamily="18" charset="0"/>
                <a:cs typeface="Times New Roman" panose="02020603050405020304" pitchFamily="18" charset="0"/>
              </a:rPr>
              <a:t>tiredness and lack of interest or enthusiasm</a:t>
            </a:r>
          </a:p>
          <a:p>
            <a:r>
              <a:rPr lang="en-US" sz="2800" dirty="0" smtClean="0">
                <a:latin typeface="Times New Roman" panose="02020603050405020304" pitchFamily="18" charset="0"/>
                <a:cs typeface="Times New Roman" panose="02020603050405020304" pitchFamily="18" charset="0"/>
              </a:rPr>
              <a:t>rapid breathing</a:t>
            </a:r>
          </a:p>
          <a:p>
            <a:r>
              <a:rPr lang="en-US" sz="2800" dirty="0" smtClean="0">
                <a:latin typeface="Times New Roman" panose="02020603050405020304" pitchFamily="18" charset="0"/>
                <a:cs typeface="Times New Roman" panose="02020603050405020304" pitchFamily="18" charset="0"/>
              </a:rPr>
              <a:t>seizures (fits)</a:t>
            </a:r>
          </a:p>
          <a:p>
            <a:r>
              <a:rPr lang="en-US" sz="2800" dirty="0" smtClean="0">
                <a:latin typeface="Times New Roman" panose="02020603050405020304" pitchFamily="18" charset="0"/>
                <a:cs typeface="Times New Roman" panose="02020603050405020304" pitchFamily="18" charset="0"/>
              </a:rPr>
              <a:t>As the condition progresses, the symptoms may get more severe and more wide-ranging, and can include:</a:t>
            </a:r>
          </a:p>
          <a:p>
            <a:r>
              <a:rPr lang="en-US" sz="2800" dirty="0" smtClean="0">
                <a:latin typeface="Times New Roman" panose="02020603050405020304" pitchFamily="18" charset="0"/>
                <a:cs typeface="Times New Roman" panose="02020603050405020304" pitchFamily="18" charset="0"/>
              </a:rPr>
              <a:t>irritability, or irrational or aggressive </a:t>
            </a:r>
            <a:r>
              <a:rPr lang="en-US" sz="2800" dirty="0" err="1" smtClean="0">
                <a:latin typeface="Times New Roman" panose="02020603050405020304" pitchFamily="18" charset="0"/>
                <a:cs typeface="Times New Roman" panose="02020603050405020304" pitchFamily="18" charset="0"/>
              </a:rPr>
              <a:t>behaviour</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severe anxiety and confusion that's sometimes associated with </a:t>
            </a:r>
            <a:r>
              <a:rPr lang="en-US" sz="2800" dirty="0" smtClean="0">
                <a:latin typeface="Times New Roman" panose="02020603050405020304" pitchFamily="18" charset="0"/>
                <a:cs typeface="Times New Roman" panose="02020603050405020304" pitchFamily="18" charset="0"/>
                <a:hlinkClick r:id="rId5"/>
              </a:rPr>
              <a:t>hallucinations</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hlinkClick r:id="rId6"/>
              </a:rPr>
              <a:t>coma</a:t>
            </a:r>
            <a:r>
              <a:rPr lang="en-US" sz="2800" dirty="0" smtClean="0">
                <a:latin typeface="Times New Roman" panose="02020603050405020304" pitchFamily="18" charset="0"/>
                <a:cs typeface="Times New Roman" panose="02020603050405020304" pitchFamily="18" charset="0"/>
              </a:rPr>
              <a:t> (loss of consciousness)</a:t>
            </a:r>
          </a:p>
          <a:p>
            <a:endParaRPr lang="en-US" sz="2800" b="0" i="0" dirty="0" smtClean="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5152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r>
              <a:rPr lang="en-US" sz="2800" b="0" i="0" dirty="0" smtClean="0">
                <a:solidFill>
                  <a:srgbClr val="222222"/>
                </a:solidFill>
                <a:effectLst/>
                <a:latin typeface="Times New Roman" panose="02020603050405020304" pitchFamily="18" charset="0"/>
                <a:cs typeface="Times New Roman" panose="02020603050405020304" pitchFamily="18" charset="0"/>
              </a:rPr>
              <a:t>Reye syndrome progresses through five stages:</a:t>
            </a:r>
          </a:p>
          <a:p>
            <a:pPr>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Stage I</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Rash on palms of hands and feet</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Persistent, heavy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2" tooltip="Vomiting"/>
              </a:rPr>
              <a:t>vomiting</a:t>
            </a:r>
            <a:r>
              <a:rPr lang="en-US" sz="2800" b="0" i="0" dirty="0" smtClean="0">
                <a:solidFill>
                  <a:srgbClr val="222222"/>
                </a:solidFill>
                <a:effectLst/>
                <a:latin typeface="Times New Roman" panose="02020603050405020304" pitchFamily="18" charset="0"/>
                <a:cs typeface="Times New Roman" panose="02020603050405020304" pitchFamily="18" charset="0"/>
              </a:rPr>
              <a:t> that is not relieved by not eating</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Generalized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3" tooltip="Fatigue (medical)"/>
              </a:rPr>
              <a:t>lethargy</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4" tooltip="Confusion"/>
              </a:rPr>
              <a:t>Confusion</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5" tooltip="Nightmare"/>
              </a:rPr>
              <a:t>Nightmares</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No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6" tooltip="Fever"/>
              </a:rPr>
              <a:t>fever</a:t>
            </a:r>
            <a:r>
              <a:rPr lang="en-US" sz="2800" b="0" i="0" dirty="0" smtClean="0">
                <a:solidFill>
                  <a:srgbClr val="222222"/>
                </a:solidFill>
                <a:effectLst/>
                <a:latin typeface="Times New Roman" panose="02020603050405020304" pitchFamily="18" charset="0"/>
                <a:cs typeface="Times New Roman" panose="02020603050405020304" pitchFamily="18" charset="0"/>
              </a:rPr>
              <a:t> usually present</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Headaches</a:t>
            </a:r>
          </a:p>
          <a:p>
            <a:pPr>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Stage II</a:t>
            </a: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7" tooltip="Hyperventilation"/>
              </a:rPr>
              <a:t>Hyperventilation</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8" tooltip="Fatty liver"/>
              </a:rPr>
              <a:t>Fatty liver</a:t>
            </a:r>
            <a:r>
              <a:rPr lang="en-US" sz="2800" b="0" i="0" dirty="0" smtClean="0">
                <a:solidFill>
                  <a:srgbClr val="222222"/>
                </a:solidFill>
                <a:effectLst/>
                <a:latin typeface="Times New Roman" panose="02020603050405020304" pitchFamily="18" charset="0"/>
                <a:cs typeface="Times New Roman" panose="02020603050405020304" pitchFamily="18" charset="0"/>
              </a:rPr>
              <a:t> (found on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9" tooltip="Biopsy"/>
              </a:rPr>
              <a:t>biopsy</a:t>
            </a:r>
            <a:r>
              <a:rPr lang="en-US" sz="2800" b="0" i="0" dirty="0" smtClean="0">
                <a:solidFill>
                  <a:srgbClr val="222222"/>
                </a:solidFill>
                <a:effectLst/>
                <a:latin typeface="Times New Roman" panose="02020603050405020304" pitchFamily="18" charset="0"/>
                <a:cs typeface="Times New Roman" panose="02020603050405020304" pitchFamily="18" charset="0"/>
              </a:rPr>
              <a:t>)</a:t>
            </a: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10" tooltip="Hyperreflexia"/>
              </a:rPr>
              <a:t>Hyperactive reflexes</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Stage III</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Continuation of Stage I and II symptoms</a:t>
            </a:r>
          </a:p>
        </p:txBody>
      </p:sp>
    </p:spTree>
    <p:extLst>
      <p:ext uri="{BB962C8B-B14F-4D97-AF65-F5344CB8AC3E}">
        <p14:creationId xmlns:p14="http://schemas.microsoft.com/office/powerpoint/2010/main" val="1781216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7109639"/>
          </a:xfrm>
          <a:prstGeom prst="rect">
            <a:avLst/>
          </a:prstGeom>
        </p:spPr>
        <p:txBody>
          <a:bodyPr wrap="square">
            <a:spAutoFit/>
          </a:bodyPr>
          <a:lstStyle/>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Possible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2" tooltip="Coma"/>
              </a:rPr>
              <a:t>coma</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Possible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3" tooltip="Cerebral edema"/>
              </a:rPr>
              <a:t>cerebral edema</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Rarely,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4" tooltip="Respiratory arrest"/>
              </a:rPr>
              <a:t>respiratory arrest</a:t>
            </a:r>
            <a:endParaRPr lang="en-US" b="0" i="0" dirty="0" smtClean="0">
              <a:solidFill>
                <a:srgbClr val="222222"/>
              </a:solidFill>
              <a:effectLst/>
              <a:latin typeface="Arial" panose="020B0604020202020204" pitchFamily="34" charset="0"/>
            </a:endParaRPr>
          </a:p>
          <a:p>
            <a:pPr>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Stage IV</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Deepening coma</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Dilated pupils with minimal response to light</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Minimal but still present </a:t>
            </a: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5" tooltip="Hepatic"/>
              </a:rPr>
              <a:t>liver</a:t>
            </a:r>
            <a:r>
              <a:rPr lang="en-US" sz="2800" b="0" i="0" dirty="0" smtClean="0">
                <a:solidFill>
                  <a:srgbClr val="222222"/>
                </a:solidFill>
                <a:effectLst/>
                <a:latin typeface="Times New Roman" panose="02020603050405020304" pitchFamily="18" charset="0"/>
                <a:cs typeface="Times New Roman" panose="02020603050405020304" pitchFamily="18" charset="0"/>
              </a:rPr>
              <a:t> dysfunction</a:t>
            </a:r>
          </a:p>
          <a:p>
            <a:pPr>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Stage V</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Very rapid onset following stage IV</a:t>
            </a:r>
          </a:p>
          <a:p>
            <a:pPr marL="742950" lvl="1" indent="-285750">
              <a:buFont typeface="Arial" panose="020B0604020202020204" pitchFamily="34" charset="0"/>
              <a:buChar char="•"/>
            </a:pPr>
            <a:r>
              <a:rPr lang="en-US" sz="2800" b="0" i="0" dirty="0" smtClean="0">
                <a:solidFill>
                  <a:srgbClr val="222222"/>
                </a:solidFill>
                <a:effectLst/>
                <a:latin typeface="Times New Roman" panose="02020603050405020304" pitchFamily="18" charset="0"/>
                <a:cs typeface="Times New Roman" panose="02020603050405020304" pitchFamily="18" charset="0"/>
              </a:rPr>
              <a:t>Deep coma</a:t>
            </a: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6" tooltip="Seizures"/>
              </a:rPr>
              <a:t>Seizures</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7" tooltip="Multiple organ failure"/>
              </a:rPr>
              <a:t>Multiple organ failure</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8" tooltip="Flaccid paralysis"/>
              </a:rPr>
              <a:t>Flaccidity</a:t>
            </a:r>
            <a:endParaRPr lang="en-US" sz="2800" b="0" i="0" dirty="0" smtClean="0">
              <a:solidFill>
                <a:srgbClr val="222222"/>
              </a:solidFill>
              <a:effectLst/>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2800" b="0" i="0" u="none" strike="noStrike" dirty="0" err="1" smtClean="0">
                <a:solidFill>
                  <a:srgbClr val="0B0080"/>
                </a:solidFill>
                <a:effectLst/>
                <a:latin typeface="Times New Roman" panose="02020603050405020304" pitchFamily="18" charset="0"/>
                <a:cs typeface="Times New Roman" panose="02020603050405020304" pitchFamily="18" charset="0"/>
                <a:hlinkClick r:id="rId9" tooltip="Hyperammonemia"/>
              </a:rPr>
              <a:t>Hyperammonemia</a:t>
            </a:r>
            <a:r>
              <a:rPr lang="en-US" sz="2800" b="0" i="0" dirty="0" smtClean="0">
                <a:solidFill>
                  <a:srgbClr val="222222"/>
                </a:solidFill>
                <a:effectLst/>
                <a:latin typeface="Times New Roman" panose="02020603050405020304" pitchFamily="18" charset="0"/>
                <a:cs typeface="Times New Roman" panose="02020603050405020304" pitchFamily="18" charset="0"/>
              </a:rPr>
              <a:t> (above 300 mg/dL of blood)</a:t>
            </a:r>
          </a:p>
          <a:p>
            <a:pPr marL="742950" lvl="1" indent="-285750">
              <a:buFont typeface="Arial" panose="020B0604020202020204" pitchFamily="34" charset="0"/>
              <a:buChar char="•"/>
            </a:pPr>
            <a:r>
              <a:rPr lang="en-US" sz="2800" b="0" i="0" u="none" strike="noStrike" dirty="0" smtClean="0">
                <a:solidFill>
                  <a:srgbClr val="0B0080"/>
                </a:solidFill>
                <a:effectLst/>
                <a:latin typeface="Times New Roman" panose="02020603050405020304" pitchFamily="18" charset="0"/>
                <a:cs typeface="Times New Roman" panose="02020603050405020304" pitchFamily="18" charset="0"/>
                <a:hlinkClick r:id="rId10" tooltip="Death"/>
              </a:rPr>
              <a:t>Death</a:t>
            </a:r>
            <a:endParaRPr lang="en-US" sz="2800" b="0" i="0" u="none" strike="noStrike" dirty="0" smtClean="0">
              <a:solidFill>
                <a:srgbClr val="0B0080"/>
              </a:solidFill>
              <a:effectLst/>
              <a:latin typeface="Times New Roman" panose="02020603050405020304" pitchFamily="18" charset="0"/>
              <a:cs typeface="Times New Roman" panose="02020603050405020304" pitchFamily="18" charset="0"/>
            </a:endParaRPr>
          </a:p>
          <a:p>
            <a:endParaRPr lang="en-US" dirty="0"/>
          </a:p>
          <a:p>
            <a:pPr lvl="1"/>
            <a:endParaRPr lang="en-US" b="0" i="0" dirty="0">
              <a:solidFill>
                <a:srgbClr val="222222"/>
              </a:solidFill>
              <a:effectLst/>
              <a:latin typeface="Arial" panose="020B0604020202020204" pitchFamily="34" charset="0"/>
            </a:endParaRPr>
          </a:p>
        </p:txBody>
      </p:sp>
    </p:spTree>
    <p:extLst>
      <p:ext uri="{BB962C8B-B14F-4D97-AF65-F5344CB8AC3E}">
        <p14:creationId xmlns:p14="http://schemas.microsoft.com/office/powerpoint/2010/main" val="88720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r>
              <a:rPr lang="en-US" sz="2800" b="1" i="0" dirty="0" smtClean="0">
                <a:solidFill>
                  <a:srgbClr val="212B32"/>
                </a:solidFill>
                <a:effectLst/>
                <a:latin typeface="Times New Roman" panose="02020603050405020304" pitchFamily="18" charset="0"/>
                <a:cs typeface="Times New Roman" panose="02020603050405020304" pitchFamily="18" charset="0"/>
              </a:rPr>
              <a:t>When to get medical advice</a:t>
            </a:r>
          </a:p>
          <a:p>
            <a:r>
              <a:rPr lang="en-US" sz="2800" b="0" i="0" dirty="0" smtClean="0">
                <a:solidFill>
                  <a:srgbClr val="212B32"/>
                </a:solidFill>
                <a:effectLst/>
                <a:latin typeface="Times New Roman" panose="02020603050405020304" pitchFamily="18" charset="0"/>
                <a:cs typeface="Times New Roman" panose="02020603050405020304" pitchFamily="18" charset="0"/>
              </a:rPr>
              <a:t>As Reye's syndrome can be fatal, it's vital that you get medical advice if you think your child may have it.</a:t>
            </a:r>
          </a:p>
          <a:p>
            <a:r>
              <a:rPr lang="en-US" sz="2800" b="1" i="0" dirty="0" smtClean="0">
                <a:solidFill>
                  <a:srgbClr val="212B32"/>
                </a:solidFill>
                <a:effectLst/>
                <a:latin typeface="Times New Roman" panose="02020603050405020304" pitchFamily="18" charset="0"/>
                <a:cs typeface="Times New Roman" panose="02020603050405020304" pitchFamily="18" charset="0"/>
              </a:rPr>
              <a:t> if your child:</a:t>
            </a:r>
            <a:endParaRPr lang="en-US" sz="2800" b="0" i="0" dirty="0" smtClean="0">
              <a:solidFill>
                <a:srgbClr val="212B32"/>
              </a:solidFill>
              <a:effectLst/>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b="0" i="0" dirty="0" smtClean="0">
                <a:solidFill>
                  <a:srgbClr val="212B32"/>
                </a:solidFill>
                <a:effectLst/>
                <a:latin typeface="Times New Roman" panose="02020603050405020304" pitchFamily="18" charset="0"/>
                <a:cs typeface="Times New Roman" panose="02020603050405020304" pitchFamily="18" charset="0"/>
              </a:rPr>
              <a:t>loses consciousness</a:t>
            </a:r>
          </a:p>
          <a:p>
            <a:pPr>
              <a:buFont typeface="Arial" panose="020B0604020202020204" pitchFamily="34" charset="0"/>
              <a:buChar char="•"/>
            </a:pPr>
            <a:r>
              <a:rPr lang="en-US" sz="2800" b="0" i="0" dirty="0" smtClean="0">
                <a:solidFill>
                  <a:srgbClr val="212B32"/>
                </a:solidFill>
                <a:effectLst/>
                <a:latin typeface="Times New Roman" panose="02020603050405020304" pitchFamily="18" charset="0"/>
                <a:cs typeface="Times New Roman" panose="02020603050405020304" pitchFamily="18" charset="0"/>
              </a:rPr>
              <a:t>has a fit or convulsions (violent, irregular limb movements)</a:t>
            </a:r>
          </a:p>
          <a:p>
            <a:r>
              <a:rPr lang="en-US" sz="2800" b="0" i="0" dirty="0" smtClean="0">
                <a:solidFill>
                  <a:srgbClr val="212B32"/>
                </a:solidFill>
                <a:effectLst/>
                <a:latin typeface="Times New Roman" panose="02020603050405020304" pitchFamily="18" charset="0"/>
                <a:cs typeface="Times New Roman" panose="02020603050405020304" pitchFamily="18" charset="0"/>
              </a:rPr>
              <a:t>You should contact your GP if, after having a cold, flu or chickenpox, your child is:</a:t>
            </a:r>
          </a:p>
          <a:p>
            <a:pPr>
              <a:buFont typeface="Arial" panose="020B0604020202020204" pitchFamily="34" charset="0"/>
              <a:buChar char="•"/>
            </a:pPr>
            <a:r>
              <a:rPr lang="en-US" sz="2800" b="0" i="0" dirty="0" smtClean="0">
                <a:solidFill>
                  <a:srgbClr val="212B32"/>
                </a:solidFill>
                <a:effectLst/>
                <a:latin typeface="Times New Roman" panose="02020603050405020304" pitchFamily="18" charset="0"/>
                <a:cs typeface="Times New Roman" panose="02020603050405020304" pitchFamily="18" charset="0"/>
              </a:rPr>
              <a:t>repeatedly being sick </a:t>
            </a:r>
          </a:p>
          <a:p>
            <a:pPr>
              <a:buFont typeface="Arial" panose="020B0604020202020204" pitchFamily="34" charset="0"/>
              <a:buChar char="•"/>
            </a:pPr>
            <a:r>
              <a:rPr lang="en-US" sz="2800" b="0" i="0" dirty="0" smtClean="0">
                <a:solidFill>
                  <a:srgbClr val="212B32"/>
                </a:solidFill>
                <a:effectLst/>
                <a:latin typeface="Times New Roman" panose="02020603050405020304" pitchFamily="18" charset="0"/>
                <a:cs typeface="Times New Roman" panose="02020603050405020304" pitchFamily="18" charset="0"/>
              </a:rPr>
              <a:t>unusually tired</a:t>
            </a:r>
          </a:p>
          <a:p>
            <a:pPr>
              <a:buFont typeface="Arial" panose="020B0604020202020204" pitchFamily="34" charset="0"/>
              <a:buChar char="•"/>
            </a:pPr>
            <a:r>
              <a:rPr lang="en-US" sz="2800" b="0" i="0" dirty="0" smtClean="0">
                <a:solidFill>
                  <a:srgbClr val="212B32"/>
                </a:solidFill>
                <a:effectLst/>
                <a:latin typeface="Times New Roman" panose="02020603050405020304" pitchFamily="18" charset="0"/>
                <a:cs typeface="Times New Roman" panose="02020603050405020304" pitchFamily="18" charset="0"/>
              </a:rPr>
              <a:t>displaying personality or </a:t>
            </a:r>
            <a:r>
              <a:rPr lang="en-US" sz="2800" b="0" i="0" dirty="0" err="1" smtClean="0">
                <a:solidFill>
                  <a:srgbClr val="212B32"/>
                </a:solidFill>
                <a:effectLst/>
                <a:latin typeface="Times New Roman" panose="02020603050405020304" pitchFamily="18" charset="0"/>
                <a:cs typeface="Times New Roman" panose="02020603050405020304" pitchFamily="18" charset="0"/>
              </a:rPr>
              <a:t>behavioural</a:t>
            </a:r>
            <a:r>
              <a:rPr lang="en-US" sz="2800" b="0" i="0" dirty="0" smtClean="0">
                <a:solidFill>
                  <a:srgbClr val="212B32"/>
                </a:solidFill>
                <a:effectLst/>
                <a:latin typeface="Times New Roman" panose="02020603050405020304" pitchFamily="18" charset="0"/>
                <a:cs typeface="Times New Roman" panose="02020603050405020304" pitchFamily="18" charset="0"/>
              </a:rPr>
              <a:t> changes </a:t>
            </a:r>
          </a:p>
          <a:p>
            <a:r>
              <a:rPr lang="en-US" sz="2800" b="0" i="0" dirty="0" smtClean="0">
                <a:solidFill>
                  <a:srgbClr val="212B32"/>
                </a:solidFill>
                <a:effectLst/>
                <a:latin typeface="Times New Roman" panose="02020603050405020304" pitchFamily="18" charset="0"/>
                <a:cs typeface="Times New Roman" panose="02020603050405020304" pitchFamily="18" charset="0"/>
              </a:rPr>
              <a:t>Although it's unlikely these symptoms will be caused by Reye's syndrome, they still need to be checked by a doctor.</a:t>
            </a:r>
          </a:p>
          <a:p>
            <a:r>
              <a:rPr lang="en-US" sz="2800" b="0" i="0" dirty="0" smtClean="0">
                <a:solidFill>
                  <a:srgbClr val="212B32"/>
                </a:solidFill>
                <a:effectLst/>
                <a:latin typeface="Times New Roman" panose="02020603050405020304" pitchFamily="18" charset="0"/>
                <a:cs typeface="Times New Roman" panose="02020603050405020304" pitchFamily="18" charset="0"/>
              </a:rPr>
              <a:t>Tell your GP if your child has taken </a:t>
            </a:r>
            <a:r>
              <a:rPr lang="en-US" sz="2800" b="0" i="0" dirty="0" smtClean="0">
                <a:solidFill>
                  <a:srgbClr val="330072"/>
                </a:solidFill>
                <a:effectLst/>
                <a:latin typeface="Times New Roman" panose="02020603050405020304" pitchFamily="18" charset="0"/>
                <a:cs typeface="Times New Roman" panose="02020603050405020304" pitchFamily="18" charset="0"/>
                <a:hlinkClick r:id="rId2"/>
              </a:rPr>
              <a:t>aspirin</a:t>
            </a:r>
            <a:r>
              <a:rPr lang="en-US" sz="2800" b="0" i="0" dirty="0" smtClean="0">
                <a:solidFill>
                  <a:srgbClr val="212B32"/>
                </a:solidFill>
                <a:effectLst/>
                <a:latin typeface="Times New Roman" panose="02020603050405020304" pitchFamily="18" charset="0"/>
                <a:cs typeface="Times New Roman" panose="02020603050405020304" pitchFamily="18" charset="0"/>
              </a:rPr>
              <a:t>, because the use of aspirin in children has been linked to Reye's syndrome.</a:t>
            </a:r>
          </a:p>
          <a:p>
            <a:r>
              <a:rPr lang="en-US" sz="2800" b="0" i="0" dirty="0" smtClean="0">
                <a:solidFill>
                  <a:srgbClr val="212B32"/>
                </a:solidFill>
                <a:effectLst/>
                <a:latin typeface="Times New Roman" panose="02020603050405020304" pitchFamily="18" charset="0"/>
                <a:cs typeface="Times New Roman" panose="02020603050405020304" pitchFamily="18" charset="0"/>
              </a:rPr>
              <a:t>But even if your child has not taken aspirin, Reye's syndrome needs to be ruled out.</a:t>
            </a:r>
            <a:endParaRPr lang="en-US" sz="2800" b="0" i="0" dirty="0">
              <a:solidFill>
                <a:srgbClr val="212B32"/>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9882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986528"/>
          </a:xfrm>
          <a:prstGeom prst="rect">
            <a:avLst/>
          </a:prstGeom>
        </p:spPr>
        <p:txBody>
          <a:bodyPr wrap="square">
            <a:spAutoFit/>
          </a:bodyPr>
          <a:lstStyle/>
          <a:p>
            <a:r>
              <a:rPr lang="en-US" sz="2800" b="1" dirty="0" smtClean="0">
                <a:latin typeface="Times New Roman" panose="02020603050405020304" pitchFamily="18" charset="0"/>
                <a:cs typeface="Times New Roman" panose="02020603050405020304" pitchFamily="18" charset="0"/>
              </a:rPr>
              <a:t>Diagnosis</a:t>
            </a:r>
          </a:p>
          <a:p>
            <a:r>
              <a:rPr lang="en-US" sz="2800" b="1" dirty="0" smtClean="0">
                <a:latin typeface="Times New Roman" panose="02020603050405020304" pitchFamily="18" charset="0"/>
                <a:cs typeface="Times New Roman" panose="02020603050405020304" pitchFamily="18" charset="0"/>
              </a:rPr>
              <a:t>Diagnosis is by exclusion of similarly manifesting infectious, toxic, and metabolic disorders; liver biopsy may help confirm it.</a:t>
            </a:r>
          </a:p>
          <a:p>
            <a:r>
              <a:rPr lang="en-US" sz="2800" dirty="0" smtClean="0">
                <a:latin typeface="Times New Roman" panose="02020603050405020304" pitchFamily="18" charset="0"/>
                <a:cs typeface="Times New Roman" panose="02020603050405020304" pitchFamily="18" charset="0"/>
              </a:rPr>
              <a:t>As </a:t>
            </a:r>
            <a:r>
              <a:rPr lang="en-US" sz="2800" dirty="0">
                <a:latin typeface="Times New Roman" panose="02020603050405020304" pitchFamily="18" charset="0"/>
                <a:cs typeface="Times New Roman" panose="02020603050405020304" pitchFamily="18" charset="0"/>
              </a:rPr>
              <a:t>Reye's syndrome is so rare, other conditions that can cause similar symptoms need to be ruled out. These include:</a:t>
            </a:r>
          </a:p>
          <a:p>
            <a:r>
              <a:rPr lang="en-US" sz="2800" b="1" dirty="0" smtClean="0">
                <a:latin typeface="Times New Roman" panose="02020603050405020304" pitchFamily="18" charset="0"/>
                <a:cs typeface="Times New Roman" panose="02020603050405020304" pitchFamily="18" charset="0"/>
                <a:hlinkClick r:id="rId2"/>
              </a:rPr>
              <a:t>meningitis</a:t>
            </a:r>
            <a:r>
              <a:rPr lang="en-US" sz="2800" dirty="0">
                <a:latin typeface="Times New Roman" panose="02020603050405020304" pitchFamily="18" charset="0"/>
                <a:cs typeface="Times New Roman" panose="02020603050405020304" pitchFamily="18" charset="0"/>
              </a:rPr>
              <a:t> – inflammation of the protective membranes surrounding the brain and spinal cord</a:t>
            </a:r>
          </a:p>
          <a:p>
            <a:r>
              <a:rPr lang="en-US" sz="2800" b="1" dirty="0" smtClean="0">
                <a:latin typeface="Times New Roman" panose="02020603050405020304" pitchFamily="18" charset="0"/>
                <a:cs typeface="Times New Roman" panose="02020603050405020304" pitchFamily="18" charset="0"/>
                <a:hlinkClick r:id="rId3"/>
              </a:rPr>
              <a:t>encephalitis</a:t>
            </a:r>
            <a:r>
              <a:rPr lang="en-US" sz="2800" dirty="0">
                <a:latin typeface="Times New Roman" panose="02020603050405020304" pitchFamily="18" charset="0"/>
                <a:cs typeface="Times New Roman" panose="02020603050405020304" pitchFamily="18" charset="0"/>
              </a:rPr>
              <a:t> – inflammation of the brain</a:t>
            </a:r>
          </a:p>
          <a:p>
            <a:r>
              <a:rPr lang="en-US" sz="2800" b="1" dirty="0">
                <a:latin typeface="Times New Roman" panose="02020603050405020304" pitchFamily="18" charset="0"/>
                <a:cs typeface="Times New Roman" panose="02020603050405020304" pitchFamily="18" charset="0"/>
              </a:rPr>
              <a:t>inherited metabolic disorders</a:t>
            </a:r>
            <a:r>
              <a:rPr lang="en-US" sz="2800" dirty="0">
                <a:latin typeface="Times New Roman" panose="02020603050405020304" pitchFamily="18" charset="0"/>
                <a:cs typeface="Times New Roman" panose="02020603050405020304" pitchFamily="18" charset="0"/>
              </a:rPr>
              <a:t>  – conditions, such as </a:t>
            </a:r>
            <a:r>
              <a:rPr lang="en-US" sz="2800" dirty="0" smtClean="0">
                <a:latin typeface="Times New Roman" panose="02020603050405020304" pitchFamily="18" charset="0"/>
                <a:cs typeface="Times New Roman" panose="02020603050405020304" pitchFamily="18" charset="0"/>
                <a:hlinkClick r:id="rId4"/>
              </a:rPr>
              <a:t>medium-chain acyl-CoA dehydrogenase deficiency (MCADD)</a:t>
            </a:r>
            <a:r>
              <a:rPr lang="en-US" sz="2800" dirty="0">
                <a:latin typeface="Times New Roman" panose="02020603050405020304" pitchFamily="18" charset="0"/>
                <a:cs typeface="Times New Roman" panose="02020603050405020304" pitchFamily="18" charset="0"/>
              </a:rPr>
              <a:t>, that affect the chemical reactions that occur in your body</a:t>
            </a:r>
          </a:p>
          <a:p>
            <a:r>
              <a:rPr lang="en-US" sz="2800" dirty="0" smtClean="0">
                <a:latin typeface="Times New Roman" panose="02020603050405020304" pitchFamily="18" charset="0"/>
                <a:cs typeface="Times New Roman" panose="02020603050405020304" pitchFamily="18" charset="0"/>
                <a:hlinkClick r:id="rId5"/>
              </a:rPr>
              <a:t>Blood tests</a:t>
            </a:r>
            <a:r>
              <a:rPr lang="en-US" sz="2800" dirty="0">
                <a:latin typeface="Times New Roman" panose="02020603050405020304" pitchFamily="18" charset="0"/>
                <a:cs typeface="Times New Roman" panose="02020603050405020304" pitchFamily="18" charset="0"/>
              </a:rPr>
              <a:t> and urine tests can help detect if there's a build-up of toxins or bacteria in the blood, and they can also be used to check if the liver is functioning normally.</a:t>
            </a:r>
          </a:p>
          <a:p>
            <a:r>
              <a:rPr lang="en-US" sz="2800" dirty="0">
                <a:latin typeface="Times New Roman" panose="02020603050405020304" pitchFamily="18" charset="0"/>
                <a:cs typeface="Times New Roman" panose="02020603050405020304" pitchFamily="18" charset="0"/>
              </a:rPr>
              <a:t>Tests may also be carried out to check for the presence or absence of certain chemicals that could indicate an inherited metabolic disorder.</a:t>
            </a: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949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555641"/>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Other tests that may be recommended include a:</a:t>
            </a:r>
          </a:p>
          <a:p>
            <a:r>
              <a:rPr lang="en-US" sz="2800" b="1" dirty="0">
                <a:latin typeface="Times New Roman" panose="02020603050405020304" pitchFamily="18" charset="0"/>
                <a:cs typeface="Times New Roman" panose="02020603050405020304" pitchFamily="18" charset="0"/>
                <a:hlinkClick r:id="rId2"/>
              </a:rPr>
              <a:t>CT scan</a:t>
            </a:r>
            <a:r>
              <a:rPr lang="en-US" sz="2800" dirty="0">
                <a:latin typeface="Times New Roman" panose="02020603050405020304" pitchFamily="18" charset="0"/>
                <a:cs typeface="Times New Roman" panose="02020603050405020304" pitchFamily="18" charset="0"/>
              </a:rPr>
              <a:t> to check for brain swelling</a:t>
            </a:r>
          </a:p>
          <a:p>
            <a:r>
              <a:rPr lang="en-US" sz="2800" b="1" dirty="0">
                <a:latin typeface="Times New Roman" panose="02020603050405020304" pitchFamily="18" charset="0"/>
                <a:cs typeface="Times New Roman" panose="02020603050405020304" pitchFamily="18" charset="0"/>
                <a:hlinkClick r:id="rId3"/>
              </a:rPr>
              <a:t>lumbar puncture</a:t>
            </a:r>
            <a:r>
              <a:rPr lang="en-US" sz="2800" dirty="0">
                <a:latin typeface="Times New Roman" panose="02020603050405020304" pitchFamily="18" charset="0"/>
                <a:cs typeface="Times New Roman" panose="02020603050405020304" pitchFamily="18" charset="0"/>
              </a:rPr>
              <a:t> – where a sample of fluid is removed from the spine using a needle to check for bacteria or viruses</a:t>
            </a:r>
          </a:p>
          <a:p>
            <a:r>
              <a:rPr lang="en-US" sz="2800" b="1" dirty="0">
                <a:latin typeface="Times New Roman" panose="02020603050405020304" pitchFamily="18" charset="0"/>
                <a:cs typeface="Times New Roman" panose="02020603050405020304" pitchFamily="18" charset="0"/>
              </a:rPr>
              <a:t>liver</a:t>
            </a:r>
            <a:r>
              <a:rPr lang="en-US"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hlinkClick r:id="rId4"/>
              </a:rPr>
              <a:t>biopsy</a:t>
            </a:r>
            <a:r>
              <a:rPr lang="en-US" sz="2800" dirty="0">
                <a:latin typeface="Times New Roman" panose="02020603050405020304" pitchFamily="18" charset="0"/>
                <a:cs typeface="Times New Roman" panose="02020603050405020304" pitchFamily="18" charset="0"/>
              </a:rPr>
              <a:t> – where a small sample of liver tissue is removed and examined to look for distinctive cell changes associated with Reye's syndrome</a:t>
            </a:r>
          </a:p>
          <a:p>
            <a:r>
              <a:rPr lang="en-US" sz="2800" dirty="0">
                <a:solidFill>
                  <a:srgbClr val="000000"/>
                </a:solidFill>
                <a:latin typeface="Times New Roman" panose="02020603050405020304" pitchFamily="18" charset="0"/>
                <a:cs typeface="Times New Roman" panose="02020603050405020304" pitchFamily="18" charset="0"/>
              </a:rPr>
              <a:t>Laboratory abnormalities common to Reye's syndrome include a decrease in serum glucose and pH and increases in alanine aminotransferase (ALT), aspartate aminotransferase (AST), and ammonia (NH3).</a:t>
            </a:r>
            <a:endParaRPr lang="en-US" sz="2800" dirty="0">
              <a:solidFill>
                <a:srgbClr val="231F20"/>
              </a:solidFill>
              <a:latin typeface="Times New Roman" panose="02020603050405020304" pitchFamily="18" charset="0"/>
              <a:cs typeface="Times New Roman" panose="02020603050405020304" pitchFamily="18" charset="0"/>
            </a:endParaRPr>
          </a:p>
          <a:p>
            <a:endParaRPr lang="en-US" sz="2800" b="1" dirty="0" smtClean="0">
              <a:latin typeface="Times New Roman" panose="02020603050405020304" pitchFamily="18" charset="0"/>
              <a:cs typeface="Times New Roman" panose="02020603050405020304" pitchFamily="18" charset="0"/>
            </a:endParaRPr>
          </a:p>
          <a:p>
            <a:r>
              <a:rPr lang="en-US" sz="2800" b="1" dirty="0" smtClean="0">
                <a:latin typeface="Times New Roman" panose="02020603050405020304" pitchFamily="18" charset="0"/>
                <a:cs typeface="Times New Roman" panose="02020603050405020304" pitchFamily="18" charset="0"/>
              </a:rPr>
              <a:t>Differential diagnosis</a:t>
            </a:r>
          </a:p>
          <a:p>
            <a:r>
              <a:rPr lang="en-US" sz="2800" dirty="0" smtClean="0">
                <a:latin typeface="Times New Roman" panose="02020603050405020304" pitchFamily="18" charset="0"/>
                <a:cs typeface="Times New Roman" panose="02020603050405020304" pitchFamily="18" charset="0"/>
              </a:rPr>
              <a:t>Causes for similar symptoms include</a:t>
            </a:r>
          </a:p>
          <a:p>
            <a:r>
              <a:rPr lang="en-US" sz="2800" dirty="0" smtClean="0">
                <a:latin typeface="Times New Roman" panose="02020603050405020304" pitchFamily="18" charset="0"/>
                <a:cs typeface="Times New Roman" panose="02020603050405020304" pitchFamily="18" charset="0"/>
              </a:rPr>
              <a:t>Various inborn </a:t>
            </a:r>
            <a:r>
              <a:rPr lang="en-US" sz="2800" dirty="0" smtClean="0">
                <a:latin typeface="Times New Roman" panose="02020603050405020304" pitchFamily="18" charset="0"/>
                <a:cs typeface="Times New Roman" panose="02020603050405020304" pitchFamily="18" charset="0"/>
                <a:hlinkClick r:id="rId5" tooltip="Metabolic disorders"/>
              </a:rPr>
              <a:t>metabolic disorders</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hlinkClick r:id="rId6" tooltip="Viral encephalitis"/>
              </a:rPr>
              <a:t>Viral encephalitis</a:t>
            </a: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hlinkClick r:id="rId7" tooltip="Drug overdose"/>
              </a:rPr>
              <a:t>Drug overdose</a:t>
            </a:r>
            <a:r>
              <a:rPr lang="en-US" sz="2800" dirty="0" smtClean="0">
                <a:latin typeface="Times New Roman" panose="02020603050405020304" pitchFamily="18" charset="0"/>
                <a:cs typeface="Times New Roman" panose="02020603050405020304" pitchFamily="18" charset="0"/>
              </a:rPr>
              <a:t> or </a:t>
            </a:r>
            <a:r>
              <a:rPr lang="en-US" sz="2800" dirty="0" smtClean="0">
                <a:latin typeface="Times New Roman" panose="02020603050405020304" pitchFamily="18" charset="0"/>
                <a:cs typeface="Times New Roman" panose="02020603050405020304" pitchFamily="18" charset="0"/>
                <a:hlinkClick r:id="rId8" tooltip="Poison"/>
              </a:rPr>
              <a:t>poisoning</a:t>
            </a:r>
            <a:endParaRPr lang="en-US"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0306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340197"/>
          </a:xfrm>
          <a:prstGeom prst="rect">
            <a:avLst/>
          </a:prstGeom>
        </p:spPr>
        <p:txBody>
          <a:bodyPr wrap="square">
            <a:spAutoFit/>
          </a:bodyPr>
          <a:lstStyle/>
          <a:p>
            <a:r>
              <a:rPr lang="en-US" sz="3200" dirty="0">
                <a:latin typeface="Times New Roman" panose="02020603050405020304" pitchFamily="18" charset="0"/>
                <a:cs typeface="Times New Roman" panose="02020603050405020304" pitchFamily="18" charset="0"/>
                <a:hlinkClick r:id="rId2" tooltip="Head trauma"/>
              </a:rPr>
              <a:t>Head trauma</a:t>
            </a: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hlinkClick r:id="rId3" tooltip="Liver failure"/>
              </a:rPr>
              <a:t>Liver failure</a:t>
            </a:r>
            <a:r>
              <a:rPr lang="en-US" sz="3200" dirty="0">
                <a:latin typeface="Times New Roman" panose="02020603050405020304" pitchFamily="18" charset="0"/>
                <a:cs typeface="Times New Roman" panose="02020603050405020304" pitchFamily="18" charset="0"/>
              </a:rPr>
              <a:t> due to other causes</a:t>
            </a:r>
          </a:p>
          <a:p>
            <a:r>
              <a:rPr lang="en-US" sz="3200" dirty="0">
                <a:latin typeface="Times New Roman" panose="02020603050405020304" pitchFamily="18" charset="0"/>
                <a:cs typeface="Times New Roman" panose="02020603050405020304" pitchFamily="18" charset="0"/>
                <a:hlinkClick r:id="rId4" tooltip="Meningitis"/>
              </a:rPr>
              <a:t>Meningitis</a:t>
            </a: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hlinkClick r:id="rId5" tooltip="Kidney failure"/>
              </a:rPr>
              <a:t>Kidney failure</a:t>
            </a:r>
            <a:endParaRPr lang="en-US" sz="3200" dirty="0">
              <a:latin typeface="Times New Roman" panose="02020603050405020304" pitchFamily="18" charset="0"/>
              <a:cs typeface="Times New Roman" panose="02020603050405020304" pitchFamily="18" charset="0"/>
            </a:endParaRPr>
          </a:p>
          <a:p>
            <a:r>
              <a:rPr lang="en-US" sz="3200" u="sng" dirty="0">
                <a:latin typeface="Times New Roman" panose="02020603050405020304" pitchFamily="18" charset="0"/>
                <a:cs typeface="Times New Roman" panose="02020603050405020304" pitchFamily="18" charset="0"/>
                <a:hlinkClick r:id="rId6"/>
              </a:rPr>
              <a:t>Shaken baby </a:t>
            </a:r>
            <a:r>
              <a:rPr lang="en-US" sz="3200" u="sng" dirty="0" smtClean="0">
                <a:latin typeface="Times New Roman" panose="02020603050405020304" pitchFamily="18" charset="0"/>
                <a:cs typeface="Times New Roman" panose="02020603050405020304" pitchFamily="18" charset="0"/>
                <a:hlinkClick r:id="rId6"/>
              </a:rPr>
              <a:t>syndrome</a:t>
            </a:r>
            <a:endParaRPr lang="en-US" sz="3200" u="sng" dirty="0" smtClean="0">
              <a:latin typeface="Times New Roman" panose="02020603050405020304" pitchFamily="18" charset="0"/>
              <a:cs typeface="Times New Roman" panose="02020603050405020304" pitchFamily="18" charset="0"/>
            </a:endParaRPr>
          </a:p>
          <a:p>
            <a:r>
              <a:rPr lang="en-US" sz="5400" b="1" u="sng" dirty="0">
                <a:solidFill>
                  <a:srgbClr val="000000"/>
                </a:solidFill>
                <a:latin typeface="Times New Roman" panose="02020603050405020304" pitchFamily="18" charset="0"/>
                <a:cs typeface="Times New Roman" panose="02020603050405020304" pitchFamily="18" charset="0"/>
              </a:rPr>
              <a:t>Treatment</a:t>
            </a:r>
            <a:endParaRPr lang="en-US" sz="5400" b="1" u="sng" dirty="0">
              <a:solidFill>
                <a:srgbClr val="54595D"/>
              </a:solidFill>
              <a:latin typeface="Times New Roman" panose="02020603050405020304" pitchFamily="18" charset="0"/>
              <a:cs typeface="Times New Roman" panose="02020603050405020304" pitchFamily="18" charset="0"/>
            </a:endParaRPr>
          </a:p>
          <a:p>
            <a:r>
              <a:rPr lang="en-US" sz="3200" dirty="0">
                <a:solidFill>
                  <a:srgbClr val="231F20"/>
                </a:solidFill>
                <a:latin typeface="Times New Roman" panose="02020603050405020304" pitchFamily="18" charset="0"/>
                <a:cs typeface="Times New Roman" panose="02020603050405020304" pitchFamily="18" charset="0"/>
              </a:rPr>
              <a:t>The earlier Reye’s syndrome is diagnosed, the better the outcome for the child. If a person progresses to late stages of the syndrome, they may end up with permanent brain damage</a:t>
            </a:r>
            <a:r>
              <a:rPr lang="en-US" sz="3200" dirty="0" smtClean="0">
                <a:solidFill>
                  <a:srgbClr val="231F20"/>
                </a:solidFill>
                <a:latin typeface="Times New Roman" panose="02020603050405020304" pitchFamily="18" charset="0"/>
                <a:cs typeface="Times New Roman" panose="02020603050405020304" pitchFamily="18" charset="0"/>
              </a:rPr>
              <a:t>.</a:t>
            </a:r>
            <a:endParaRPr lang="en-US" sz="3200" dirty="0" smtClean="0">
              <a:solidFill>
                <a:srgbClr val="000000"/>
              </a:solidFill>
              <a:latin typeface="Times New Roman" panose="02020603050405020304" pitchFamily="18" charset="0"/>
              <a:cs typeface="Times New Roman" panose="02020603050405020304" pitchFamily="18" charset="0"/>
            </a:endParaRPr>
          </a:p>
          <a:p>
            <a:r>
              <a:rPr lang="en-US" sz="3200" dirty="0" smtClean="0">
                <a:solidFill>
                  <a:srgbClr val="000000"/>
                </a:solidFill>
                <a:latin typeface="Times New Roman" panose="02020603050405020304" pitchFamily="18" charset="0"/>
                <a:cs typeface="Times New Roman" panose="02020603050405020304" pitchFamily="18" charset="0"/>
              </a:rPr>
              <a:t>Recovery </a:t>
            </a:r>
            <a:r>
              <a:rPr lang="en-US" sz="3200" dirty="0">
                <a:solidFill>
                  <a:srgbClr val="000000"/>
                </a:solidFill>
                <a:latin typeface="Times New Roman" panose="02020603050405020304" pitchFamily="18" charset="0"/>
                <a:cs typeface="Times New Roman" panose="02020603050405020304" pitchFamily="18" charset="0"/>
              </a:rPr>
              <a:t>is dependent on the rapidity of syndrome progression, degree of swelling of the brain, injury to the brain and timing of </a:t>
            </a:r>
            <a:r>
              <a:rPr lang="en-US" sz="3200" dirty="0" smtClean="0">
                <a:solidFill>
                  <a:srgbClr val="000000"/>
                </a:solidFill>
                <a:latin typeface="Times New Roman" panose="02020603050405020304" pitchFamily="18" charset="0"/>
                <a:cs typeface="Times New Roman" panose="02020603050405020304" pitchFamily="18" charset="0"/>
              </a:rPr>
              <a:t>diagnosis</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4356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1" cy="6678751"/>
          </a:xfrm>
          <a:prstGeom prst="rect">
            <a:avLst/>
          </a:prstGeom>
        </p:spPr>
        <p:txBody>
          <a:bodyPr wrap="square">
            <a:spAutoFit/>
          </a:bodyPr>
          <a:lstStyle/>
          <a:p>
            <a:endParaRPr lang="en-US" sz="2800" b="0" i="0" dirty="0" smtClean="0">
              <a:solidFill>
                <a:srgbClr val="000000"/>
              </a:solidFill>
              <a:effectLst/>
              <a:latin typeface="Times New Roman" panose="02020603050405020304" pitchFamily="18" charset="0"/>
              <a:cs typeface="Times New Roman" panose="02020603050405020304" pitchFamily="18" charset="0"/>
            </a:endParaRPr>
          </a:p>
          <a:p>
            <a:pPr algn="ctr"/>
            <a:r>
              <a:rPr lang="en-US" sz="3600" b="1" i="0" dirty="0" smtClean="0">
                <a:solidFill>
                  <a:srgbClr val="212B32"/>
                </a:solidFill>
                <a:effectLst/>
                <a:latin typeface="Times New Roman" panose="02020603050405020304" pitchFamily="18" charset="0"/>
                <a:cs typeface="Times New Roman" panose="02020603050405020304" pitchFamily="18" charset="0"/>
              </a:rPr>
              <a:t>Treating Reye's syndrome</a:t>
            </a:r>
          </a:p>
          <a:p>
            <a:r>
              <a:rPr lang="en-US" sz="2800" dirty="0">
                <a:solidFill>
                  <a:srgbClr val="222222"/>
                </a:solidFill>
                <a:latin typeface="Times New Roman" panose="02020603050405020304" pitchFamily="18" charset="0"/>
                <a:cs typeface="Times New Roman" panose="02020603050405020304" pitchFamily="18" charset="0"/>
              </a:rPr>
              <a:t>Treatment is </a:t>
            </a:r>
            <a:r>
              <a:rPr lang="en-US" sz="2800" dirty="0">
                <a:solidFill>
                  <a:srgbClr val="0B0080"/>
                </a:solidFill>
                <a:latin typeface="Times New Roman" panose="02020603050405020304" pitchFamily="18" charset="0"/>
                <a:cs typeface="Times New Roman" panose="02020603050405020304" pitchFamily="18" charset="0"/>
                <a:hlinkClick r:id="rId2" tooltip="Therapy"/>
              </a:rPr>
              <a:t>supportive</a:t>
            </a:r>
            <a:r>
              <a:rPr lang="en-US" sz="2800" dirty="0">
                <a:solidFill>
                  <a:srgbClr val="222222"/>
                </a:solidFill>
                <a:latin typeface="Times New Roman" panose="02020603050405020304" pitchFamily="18" charset="0"/>
                <a:cs typeface="Times New Roman" panose="02020603050405020304" pitchFamily="18" charset="0"/>
              </a:rPr>
              <a:t>.</a:t>
            </a:r>
            <a:endParaRPr lang="en-US" sz="2800" b="1" dirty="0">
              <a:solidFill>
                <a:srgbClr val="212B32"/>
              </a:solidFill>
              <a:latin typeface="Times New Roman" panose="02020603050405020304" pitchFamily="18" charset="0"/>
              <a:cs typeface="Times New Roman" panose="02020603050405020304" pitchFamily="18" charset="0"/>
            </a:endParaRPr>
          </a:p>
          <a:p>
            <a:r>
              <a:rPr lang="en-US" sz="2800" b="0" i="0" dirty="0" smtClean="0">
                <a:solidFill>
                  <a:srgbClr val="212B32"/>
                </a:solidFill>
                <a:effectLst/>
                <a:latin typeface="Times New Roman" panose="02020603050405020304" pitchFamily="18" charset="0"/>
                <a:cs typeface="Times New Roman" panose="02020603050405020304" pitchFamily="18" charset="0"/>
              </a:rPr>
              <a:t>If Reye's syndrome is diagnosed, your child will need to be immediately admitted to an </a:t>
            </a:r>
            <a:r>
              <a:rPr lang="en-US" sz="2800" b="0" i="0" dirty="0" smtClean="0">
                <a:solidFill>
                  <a:srgbClr val="330072"/>
                </a:solidFill>
                <a:effectLst/>
                <a:latin typeface="Times New Roman" panose="02020603050405020304" pitchFamily="18" charset="0"/>
                <a:cs typeface="Times New Roman" panose="02020603050405020304" pitchFamily="18" charset="0"/>
                <a:hlinkClick r:id="rId3"/>
              </a:rPr>
              <a:t>intensive care</a:t>
            </a:r>
            <a:r>
              <a:rPr lang="en-US" sz="2800" b="0" i="0" dirty="0" smtClean="0">
                <a:solidFill>
                  <a:srgbClr val="212B32"/>
                </a:solidFill>
                <a:effectLst/>
                <a:latin typeface="Times New Roman" panose="02020603050405020304" pitchFamily="18" charset="0"/>
                <a:cs typeface="Times New Roman" panose="02020603050405020304" pitchFamily="18" charset="0"/>
              </a:rPr>
              <a:t> unit.</a:t>
            </a:r>
          </a:p>
          <a:p>
            <a:r>
              <a:rPr lang="en-US" sz="2800" b="0" i="0" dirty="0" smtClean="0">
                <a:solidFill>
                  <a:srgbClr val="212B32"/>
                </a:solidFill>
                <a:effectLst/>
                <a:latin typeface="Times New Roman" panose="02020603050405020304" pitchFamily="18" charset="0"/>
                <a:cs typeface="Times New Roman" panose="02020603050405020304" pitchFamily="18" charset="0"/>
              </a:rPr>
              <a:t>Treatment aims to </a:t>
            </a:r>
            <a:r>
              <a:rPr lang="en-US" sz="2800" b="0" i="0" dirty="0" err="1" smtClean="0">
                <a:solidFill>
                  <a:srgbClr val="212B32"/>
                </a:solidFill>
                <a:effectLst/>
                <a:latin typeface="Times New Roman" panose="02020603050405020304" pitchFamily="18" charset="0"/>
                <a:cs typeface="Times New Roman" panose="02020603050405020304" pitchFamily="18" charset="0"/>
              </a:rPr>
              <a:t>minimise</a:t>
            </a:r>
            <a:r>
              <a:rPr lang="en-US" sz="2800" b="0" i="0" dirty="0" smtClean="0">
                <a:solidFill>
                  <a:srgbClr val="212B32"/>
                </a:solidFill>
                <a:effectLst/>
                <a:latin typeface="Times New Roman" panose="02020603050405020304" pitchFamily="18" charset="0"/>
                <a:cs typeface="Times New Roman" panose="02020603050405020304" pitchFamily="18" charset="0"/>
              </a:rPr>
              <a:t> the symptoms and support the body's vital functions, such as breathing and blood circulation.</a:t>
            </a:r>
          </a:p>
          <a:p>
            <a:r>
              <a:rPr lang="en-US" sz="2800" b="0" i="0" dirty="0" smtClean="0">
                <a:solidFill>
                  <a:srgbClr val="212B32"/>
                </a:solidFill>
                <a:effectLst/>
                <a:latin typeface="Times New Roman" panose="02020603050405020304" pitchFamily="18" charset="0"/>
                <a:cs typeface="Times New Roman" panose="02020603050405020304" pitchFamily="18" charset="0"/>
              </a:rPr>
              <a:t>It's also essential to protect the brain against permanent damage that can be caused by the brain swelling.</a:t>
            </a:r>
          </a:p>
          <a:p>
            <a:r>
              <a:rPr lang="en-US" sz="2800" b="0" i="0" dirty="0" smtClean="0">
                <a:solidFill>
                  <a:srgbClr val="212B32"/>
                </a:solidFill>
                <a:effectLst/>
                <a:latin typeface="Times New Roman" panose="02020603050405020304" pitchFamily="18" charset="0"/>
                <a:cs typeface="Times New Roman" panose="02020603050405020304" pitchFamily="18" charset="0"/>
              </a:rPr>
              <a:t>Medicines may be given directly into a vein (intravenously), such as:</a:t>
            </a:r>
          </a:p>
          <a:p>
            <a:pPr>
              <a:buFont typeface="Arial" panose="020B0604020202020204" pitchFamily="34" charset="0"/>
              <a:buChar char="•"/>
            </a:pPr>
            <a:r>
              <a:rPr lang="en-US" sz="2800" b="1" i="0" dirty="0" smtClean="0">
                <a:solidFill>
                  <a:srgbClr val="212B32"/>
                </a:solidFill>
                <a:effectLst/>
                <a:latin typeface="Times New Roman" panose="02020603050405020304" pitchFamily="18" charset="0"/>
                <a:cs typeface="Times New Roman" panose="02020603050405020304" pitchFamily="18" charset="0"/>
              </a:rPr>
              <a:t>electrolytes and fluids</a:t>
            </a:r>
            <a:r>
              <a:rPr lang="en-US" sz="2800" b="0" i="0" dirty="0" smtClean="0">
                <a:solidFill>
                  <a:srgbClr val="212B32"/>
                </a:solidFill>
                <a:effectLst/>
                <a:latin typeface="Times New Roman" panose="02020603050405020304" pitchFamily="18" charset="0"/>
                <a:cs typeface="Times New Roman" panose="02020603050405020304" pitchFamily="18" charset="0"/>
              </a:rPr>
              <a:t> – to correct the level of salts, minerals and nutrients, such as glucose (sugar), in the blood </a:t>
            </a:r>
            <a:r>
              <a:rPr lang="en-US" sz="2800" b="0" i="0" dirty="0" err="1" smtClean="0">
                <a:solidFill>
                  <a:srgbClr val="212B32"/>
                </a:solidFill>
                <a:effectLst/>
                <a:latin typeface="Times New Roman" panose="02020603050405020304" pitchFamily="18" charset="0"/>
                <a:cs typeface="Times New Roman" panose="02020603050405020304" pitchFamily="18" charset="0"/>
              </a:rPr>
              <a:t>e.g.</a:t>
            </a:r>
            <a:r>
              <a:rPr lang="en-US" sz="2800" b="0" i="0" dirty="0" err="1" smtClean="0">
                <a:solidFill>
                  <a:srgbClr val="231F20"/>
                </a:solidFill>
                <a:effectLst/>
                <a:latin typeface="Times New Roman" panose="02020603050405020304" pitchFamily="18" charset="0"/>
                <a:cs typeface="Times New Roman" panose="02020603050405020304" pitchFamily="18" charset="0"/>
              </a:rPr>
              <a:t>insulin</a:t>
            </a:r>
            <a:r>
              <a:rPr lang="en-US" sz="2800" b="0" i="0" dirty="0" smtClean="0">
                <a:solidFill>
                  <a:srgbClr val="231F20"/>
                </a:solidFill>
                <a:effectLst/>
                <a:latin typeface="Times New Roman" panose="02020603050405020304" pitchFamily="18" charset="0"/>
                <a:cs typeface="Times New Roman" panose="02020603050405020304" pitchFamily="18" charset="0"/>
              </a:rPr>
              <a:t> to increase glucose metabolism</a:t>
            </a:r>
          </a:p>
          <a:p>
            <a:pPr>
              <a:buFont typeface="Arial" panose="020B0604020202020204" pitchFamily="34" charset="0"/>
              <a:buChar char="•"/>
            </a:pPr>
            <a:r>
              <a:rPr lang="en-US" sz="2800" b="1" i="0" dirty="0" smtClean="0">
                <a:solidFill>
                  <a:srgbClr val="212B32"/>
                </a:solidFill>
                <a:effectLst/>
                <a:latin typeface="Times New Roman" panose="02020603050405020304" pitchFamily="18" charset="0"/>
                <a:cs typeface="Times New Roman" panose="02020603050405020304" pitchFamily="18" charset="0"/>
              </a:rPr>
              <a:t>diuretics</a:t>
            </a:r>
            <a:r>
              <a:rPr lang="en-US" sz="2800" b="0" i="0" dirty="0" smtClean="0">
                <a:solidFill>
                  <a:srgbClr val="212B32"/>
                </a:solidFill>
                <a:effectLst/>
                <a:latin typeface="Times New Roman" panose="02020603050405020304" pitchFamily="18" charset="0"/>
                <a:cs typeface="Times New Roman" panose="02020603050405020304" pitchFamily="18" charset="0"/>
              </a:rPr>
              <a:t> – medicines to help rid the body of excess fluid and reduce swelling in the brain </a:t>
            </a:r>
          </a:p>
          <a:p>
            <a:endParaRPr lang="en-US" sz="2800" b="0" i="0" dirty="0" smtClean="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6596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4832092"/>
          </a:xfrm>
          <a:prstGeom prst="rect">
            <a:avLst/>
          </a:prstGeom>
        </p:spPr>
        <p:txBody>
          <a:bodyPr wrap="square">
            <a:spAutoFit/>
          </a:bodyPr>
          <a:lstStyle/>
          <a:p>
            <a:pPr marL="457200" indent="-457200">
              <a:buFont typeface="Arial" panose="020B0604020202020204" pitchFamily="34" charset="0"/>
              <a:buChar char="•"/>
            </a:pPr>
            <a:r>
              <a:rPr lang="en-US" sz="2800" dirty="0">
                <a:solidFill>
                  <a:srgbClr val="0B0080"/>
                </a:solidFill>
                <a:latin typeface="Times New Roman" panose="02020603050405020304" pitchFamily="18" charset="0"/>
                <a:cs typeface="Times New Roman" panose="02020603050405020304" pitchFamily="18" charset="0"/>
                <a:hlinkClick r:id="rId2" tooltip="Mannitol"/>
              </a:rPr>
              <a:t>Mannitol</a:t>
            </a:r>
            <a:r>
              <a:rPr lang="en-US" sz="2800" dirty="0">
                <a:solidFill>
                  <a:srgbClr val="222222"/>
                </a:solidFill>
                <a:latin typeface="Times New Roman" panose="02020603050405020304" pitchFamily="18" charset="0"/>
                <a:cs typeface="Times New Roman" panose="02020603050405020304" pitchFamily="18" charset="0"/>
              </a:rPr>
              <a:t> may be used to help with the </a:t>
            </a:r>
            <a:r>
              <a:rPr lang="en-US" sz="2800" dirty="0">
                <a:solidFill>
                  <a:srgbClr val="0B0080"/>
                </a:solidFill>
                <a:latin typeface="Times New Roman" panose="02020603050405020304" pitchFamily="18" charset="0"/>
                <a:cs typeface="Times New Roman" panose="02020603050405020304" pitchFamily="18" charset="0"/>
                <a:hlinkClick r:id="rId3" tooltip="Cerebral edema"/>
              </a:rPr>
              <a:t>brain swelling</a:t>
            </a:r>
            <a:r>
              <a:rPr lang="en-US" sz="2800" dirty="0">
                <a:solidFill>
                  <a:srgbClr val="0B0080"/>
                </a:solidFill>
                <a:latin typeface="Times New Roman" panose="02020603050405020304" pitchFamily="18" charset="0"/>
                <a:cs typeface="Times New Roman" panose="02020603050405020304" pitchFamily="18" charset="0"/>
              </a:rPr>
              <a:t> </a:t>
            </a:r>
          </a:p>
          <a:p>
            <a:pPr marL="457200" indent="-457200">
              <a:buFont typeface="Arial" panose="020B0604020202020204" pitchFamily="34" charset="0"/>
              <a:buChar char="•"/>
            </a:pPr>
            <a:r>
              <a:rPr lang="en-US" sz="2800" dirty="0">
                <a:solidFill>
                  <a:srgbClr val="231F20"/>
                </a:solidFill>
                <a:latin typeface="Times New Roman" panose="02020603050405020304" pitchFamily="18" charset="0"/>
                <a:cs typeface="Times New Roman" panose="02020603050405020304" pitchFamily="18" charset="0"/>
              </a:rPr>
              <a:t>corticosteroids to reduce brain </a:t>
            </a:r>
            <a:r>
              <a:rPr lang="en-US" sz="2800" dirty="0" smtClean="0">
                <a:solidFill>
                  <a:srgbClr val="231F20"/>
                </a:solidFill>
                <a:latin typeface="Times New Roman" panose="02020603050405020304" pitchFamily="18" charset="0"/>
                <a:cs typeface="Times New Roman" panose="02020603050405020304" pitchFamily="18" charset="0"/>
              </a:rPr>
              <a:t>swelling</a:t>
            </a:r>
            <a:endParaRPr lang="en-US" sz="2800" dirty="0">
              <a:solidFill>
                <a:srgbClr val="212B32"/>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a:solidFill>
                  <a:srgbClr val="212B32"/>
                </a:solidFill>
                <a:latin typeface="Times New Roman" panose="02020603050405020304" pitchFamily="18" charset="0"/>
                <a:cs typeface="Times New Roman" panose="02020603050405020304" pitchFamily="18" charset="0"/>
              </a:rPr>
              <a:t>ammonia </a:t>
            </a:r>
            <a:r>
              <a:rPr lang="en-US" sz="2800" b="1" dirty="0" err="1">
                <a:solidFill>
                  <a:srgbClr val="212B32"/>
                </a:solidFill>
                <a:latin typeface="Times New Roman" panose="02020603050405020304" pitchFamily="18" charset="0"/>
                <a:cs typeface="Times New Roman" panose="02020603050405020304" pitchFamily="18" charset="0"/>
              </a:rPr>
              <a:t>detoxicants</a:t>
            </a:r>
            <a:r>
              <a:rPr lang="en-US" sz="2800" dirty="0">
                <a:solidFill>
                  <a:srgbClr val="212B32"/>
                </a:solidFill>
                <a:latin typeface="Times New Roman" panose="02020603050405020304" pitchFamily="18" charset="0"/>
                <a:cs typeface="Times New Roman" panose="02020603050405020304" pitchFamily="18" charset="0"/>
              </a:rPr>
              <a:t> – medicines to reduce the level of ammonia</a:t>
            </a:r>
          </a:p>
          <a:p>
            <a:pPr marL="457200" indent="-457200">
              <a:buFont typeface="Arial" panose="020B0604020202020204" pitchFamily="34" charset="0"/>
              <a:buChar char="•"/>
            </a:pPr>
            <a:r>
              <a:rPr lang="en-US" sz="2800" b="1" dirty="0">
                <a:solidFill>
                  <a:srgbClr val="212B32"/>
                </a:solidFill>
                <a:latin typeface="Times New Roman" panose="02020603050405020304" pitchFamily="18" charset="0"/>
                <a:cs typeface="Times New Roman" panose="02020603050405020304" pitchFamily="18" charset="0"/>
              </a:rPr>
              <a:t>anticonvulsants</a:t>
            </a:r>
            <a:r>
              <a:rPr lang="en-US" sz="2800" dirty="0">
                <a:solidFill>
                  <a:srgbClr val="212B32"/>
                </a:solidFill>
                <a:latin typeface="Times New Roman" panose="02020603050405020304" pitchFamily="18" charset="0"/>
                <a:cs typeface="Times New Roman" panose="02020603050405020304" pitchFamily="18" charset="0"/>
              </a:rPr>
              <a:t> – medicines to control seizures</a:t>
            </a:r>
          </a:p>
          <a:p>
            <a:r>
              <a:rPr lang="en-US" sz="2800" dirty="0" smtClean="0">
                <a:solidFill>
                  <a:srgbClr val="231F20"/>
                </a:solidFill>
                <a:latin typeface="Times New Roman" panose="02020603050405020304" pitchFamily="18" charset="0"/>
                <a:cs typeface="Times New Roman" panose="02020603050405020304" pitchFamily="18" charset="0"/>
              </a:rPr>
              <a:t>In </a:t>
            </a:r>
            <a:r>
              <a:rPr lang="en-US" sz="2800" dirty="0">
                <a:solidFill>
                  <a:srgbClr val="231F20"/>
                </a:solidFill>
                <a:latin typeface="Times New Roman" panose="02020603050405020304" pitchFamily="18" charset="0"/>
                <a:cs typeface="Times New Roman" panose="02020603050405020304" pitchFamily="18" charset="0"/>
              </a:rPr>
              <a:t>severe cases, a breathing machine or respirator may be used if the child’s breathing is ineffective or too slow.</a:t>
            </a:r>
          </a:p>
          <a:p>
            <a:r>
              <a:rPr lang="en-US" sz="2800" dirty="0">
                <a:solidFill>
                  <a:srgbClr val="212B32"/>
                </a:solidFill>
                <a:latin typeface="Times New Roman" panose="02020603050405020304" pitchFamily="18" charset="0"/>
                <a:cs typeface="Times New Roman" panose="02020603050405020304" pitchFamily="18" charset="0"/>
              </a:rPr>
              <a:t>Vital body functions will also be monitored, including the heart rate and pulse, the air flow to their lungs, blood pressure and body temperature.</a:t>
            </a:r>
          </a:p>
          <a:p>
            <a:r>
              <a:rPr lang="en-US" sz="2800" dirty="0">
                <a:solidFill>
                  <a:srgbClr val="212B32"/>
                </a:solidFill>
                <a:latin typeface="Times New Roman" panose="02020603050405020304" pitchFamily="18" charset="0"/>
                <a:cs typeface="Times New Roman" panose="02020603050405020304" pitchFamily="18" charset="0"/>
              </a:rPr>
              <a:t>Once the swelling in the brain has reduced, the other functions of the body should return to normal within a few days, although it may be several weeks before your child is well enough to leave hospital</a:t>
            </a:r>
            <a:r>
              <a:rPr lang="en-US" sz="2800" dirty="0" smtClean="0">
                <a:solidFill>
                  <a:srgbClr val="212B32"/>
                </a:solidFill>
                <a:latin typeface="Times New Roman" panose="02020603050405020304" pitchFamily="18" charset="0"/>
                <a:cs typeface="Times New Roman" panose="02020603050405020304" pitchFamily="18" charset="0"/>
              </a:rPr>
              <a:t>.</a:t>
            </a:r>
            <a:endParaRPr lang="en-US" sz="2800" dirty="0">
              <a:solidFill>
                <a:srgbClr val="231F2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15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8847"/>
            <a:ext cx="12192000" cy="6124754"/>
          </a:xfrm>
          <a:prstGeom prst="rect">
            <a:avLst/>
          </a:prstGeom>
        </p:spPr>
        <p:txBody>
          <a:bodyPr wrap="square">
            <a:spAutoFit/>
          </a:bodyPr>
          <a:lstStyle/>
          <a:p>
            <a:r>
              <a:rPr lang="en-US" sz="2800" b="1" dirty="0" smtClean="0">
                <a:effectLst/>
                <a:latin typeface="Times New Roman" panose="02020603050405020304" pitchFamily="18" charset="0"/>
                <a:cs typeface="Times New Roman" panose="02020603050405020304" pitchFamily="18" charset="0"/>
              </a:rPr>
              <a:t>Preventing Reye's syndrome</a:t>
            </a:r>
          </a:p>
          <a:p>
            <a:r>
              <a:rPr lang="en-US" sz="2800" dirty="0" smtClean="0">
                <a:effectLst/>
                <a:latin typeface="Times New Roman" panose="02020603050405020304" pitchFamily="18" charset="0"/>
                <a:cs typeface="Times New Roman" panose="02020603050405020304" pitchFamily="18" charset="0"/>
              </a:rPr>
              <a:t>Because of the possible link between aspirin and Reye's syndrome, aspirin should only be given to children under 16 on the advice of a doctor when it's felt the potential benefits outweigh the risks.</a:t>
            </a:r>
          </a:p>
          <a:p>
            <a:r>
              <a:rPr lang="en-US" sz="2800" dirty="0" smtClean="0">
                <a:effectLst/>
                <a:latin typeface="Times New Roman" panose="02020603050405020304" pitchFamily="18" charset="0"/>
                <a:cs typeface="Times New Roman" panose="02020603050405020304" pitchFamily="18" charset="0"/>
              </a:rPr>
              <a:t>Children under 16 should also not take any products containing:</a:t>
            </a:r>
          </a:p>
          <a:p>
            <a:pPr>
              <a:buFont typeface="Arial" panose="020B0604020202020204" pitchFamily="34" charset="0"/>
              <a:buChar char="•"/>
            </a:pPr>
            <a:r>
              <a:rPr lang="en-US" sz="2800" dirty="0" smtClean="0">
                <a:effectLst/>
                <a:latin typeface="Times New Roman" panose="02020603050405020304" pitchFamily="18" charset="0"/>
                <a:cs typeface="Times New Roman" panose="02020603050405020304" pitchFamily="18" charset="0"/>
              </a:rPr>
              <a:t>acetylsalicylic acid</a:t>
            </a:r>
          </a:p>
          <a:p>
            <a:pPr>
              <a:buFont typeface="Arial" panose="020B0604020202020204" pitchFamily="34" charset="0"/>
              <a:buChar char="•"/>
            </a:pPr>
            <a:r>
              <a:rPr lang="en-US" sz="2800" dirty="0" smtClean="0">
                <a:effectLst/>
                <a:latin typeface="Times New Roman" panose="02020603050405020304" pitchFamily="18" charset="0"/>
                <a:cs typeface="Times New Roman" panose="02020603050405020304" pitchFamily="18" charset="0"/>
              </a:rPr>
              <a:t>acetylsalicylate</a:t>
            </a:r>
          </a:p>
          <a:p>
            <a:pPr>
              <a:buFont typeface="Arial" panose="020B0604020202020204" pitchFamily="34" charset="0"/>
              <a:buChar char="•"/>
            </a:pPr>
            <a:r>
              <a:rPr lang="en-US" sz="2800" dirty="0" smtClean="0">
                <a:effectLst/>
                <a:latin typeface="Times New Roman" panose="02020603050405020304" pitchFamily="18" charset="0"/>
                <a:cs typeface="Times New Roman" panose="02020603050405020304" pitchFamily="18" charset="0"/>
              </a:rPr>
              <a:t>salicylic acid</a:t>
            </a:r>
          </a:p>
          <a:p>
            <a:pPr>
              <a:buFont typeface="Arial" panose="020B0604020202020204" pitchFamily="34" charset="0"/>
              <a:buChar char="•"/>
            </a:pPr>
            <a:r>
              <a:rPr lang="en-US" sz="2800" dirty="0" smtClean="0">
                <a:effectLst/>
                <a:latin typeface="Times New Roman" panose="02020603050405020304" pitchFamily="18" charset="0"/>
                <a:cs typeface="Times New Roman" panose="02020603050405020304" pitchFamily="18" charset="0"/>
              </a:rPr>
              <a:t>salicylate</a:t>
            </a:r>
          </a:p>
          <a:p>
            <a:pPr>
              <a:buFont typeface="Arial" panose="020B0604020202020204" pitchFamily="34" charset="0"/>
              <a:buChar char="•"/>
            </a:pPr>
            <a:r>
              <a:rPr lang="en-US" sz="2800" dirty="0" smtClean="0">
                <a:effectLst/>
                <a:latin typeface="Times New Roman" panose="02020603050405020304" pitchFamily="18" charset="0"/>
                <a:cs typeface="Times New Roman" panose="02020603050405020304" pitchFamily="18" charset="0"/>
              </a:rPr>
              <a:t>salicylate salts</a:t>
            </a:r>
          </a:p>
          <a:p>
            <a:r>
              <a:rPr lang="en-US" sz="2800" dirty="0" smtClean="0">
                <a:effectLst/>
                <a:latin typeface="Times New Roman" panose="02020603050405020304" pitchFamily="18" charset="0"/>
                <a:cs typeface="Times New Roman" panose="02020603050405020304" pitchFamily="18" charset="0"/>
              </a:rPr>
              <a:t>Some mouth ulcer gels and dental gels contain salicylate salts. These should not be given to children under 16 years of age. There are alternative products that are suitable for under 16s – ask your pharmacist for advice.</a:t>
            </a:r>
          </a:p>
          <a:p>
            <a:r>
              <a:rPr lang="en-US" sz="2800" dirty="0">
                <a:latin typeface="Times New Roman" panose="02020603050405020304" pitchFamily="18" charset="0"/>
                <a:cs typeface="Times New Roman" panose="02020603050405020304" pitchFamily="18" charset="0"/>
              </a:rPr>
              <a:t>Suggested alternatives </a:t>
            </a:r>
            <a:r>
              <a:rPr lang="en-US" sz="2800" dirty="0" smtClean="0">
                <a:latin typeface="Times New Roman" panose="02020603050405020304" pitchFamily="18" charset="0"/>
                <a:cs typeface="Times New Roman" panose="02020603050405020304" pitchFamily="18" charset="0"/>
              </a:rPr>
              <a:t>are Tylenol </a:t>
            </a:r>
            <a:r>
              <a:rPr lang="en-US" sz="2800" dirty="0">
                <a:latin typeface="Times New Roman" panose="02020603050405020304" pitchFamily="18" charset="0"/>
                <a:cs typeface="Times New Roman" panose="02020603050405020304" pitchFamily="18" charset="0"/>
              </a:rPr>
              <a:t>(acetaminophen) and Motrin (ibuprofen)</a:t>
            </a:r>
            <a:endParaRPr lang="en-US" sz="2800" dirty="0" smtClean="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4721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12191999" cy="7171194"/>
          </a:xfrm>
          <a:prstGeom prst="rect">
            <a:avLst/>
          </a:prstGeom>
        </p:spPr>
        <p:txBody>
          <a:bodyPr wrap="square">
            <a:spAutoFit/>
          </a:bodyPr>
          <a:lstStyle/>
          <a:p>
            <a:pPr algn="ctr"/>
            <a:endParaRPr lang="en-US" sz="4800" b="1" u="sng" dirty="0" smtClean="0">
              <a:solidFill>
                <a:srgbClr val="000000"/>
              </a:solidFill>
              <a:latin typeface="Times New Roman" panose="02020603050405020304" pitchFamily="18" charset="0"/>
              <a:cs typeface="Times New Roman" panose="02020603050405020304" pitchFamily="18" charset="0"/>
            </a:endParaRPr>
          </a:p>
          <a:p>
            <a:pPr algn="ctr"/>
            <a:r>
              <a:rPr lang="en-US" sz="4800" b="1" u="sng" dirty="0" smtClean="0">
                <a:solidFill>
                  <a:srgbClr val="000000"/>
                </a:solidFill>
                <a:latin typeface="Times New Roman" panose="02020603050405020304" pitchFamily="18" charset="0"/>
                <a:cs typeface="Times New Roman" panose="02020603050405020304" pitchFamily="18" charset="0"/>
              </a:rPr>
              <a:t>Reye's </a:t>
            </a:r>
            <a:r>
              <a:rPr lang="en-US" sz="4800" b="1" u="sng" dirty="0">
                <a:solidFill>
                  <a:srgbClr val="000000"/>
                </a:solidFill>
                <a:latin typeface="Times New Roman" panose="02020603050405020304" pitchFamily="18" charset="0"/>
                <a:cs typeface="Times New Roman" panose="02020603050405020304" pitchFamily="18" charset="0"/>
              </a:rPr>
              <a:t>syndrome</a:t>
            </a:r>
            <a:endParaRPr lang="en-US" sz="4800" b="1" i="0" u="sng" dirty="0" smtClean="0">
              <a:solidFill>
                <a:srgbClr val="000000"/>
              </a:solidFill>
              <a:effectLst/>
              <a:latin typeface="Times New Roman" panose="02020603050405020304" pitchFamily="18" charset="0"/>
              <a:cs typeface="Times New Roman" panose="02020603050405020304" pitchFamily="18" charset="0"/>
            </a:endParaRPr>
          </a:p>
          <a:p>
            <a:pPr algn="just"/>
            <a:endParaRPr lang="en-US" sz="2800" dirty="0">
              <a:solidFill>
                <a:srgbClr val="000000"/>
              </a:solidFill>
              <a:latin typeface="Times New Roman" panose="02020603050405020304" pitchFamily="18" charset="0"/>
              <a:cs typeface="Times New Roman" panose="02020603050405020304" pitchFamily="18" charset="0"/>
            </a:endParaRPr>
          </a:p>
          <a:p>
            <a:pPr algn="just"/>
            <a:r>
              <a:rPr lang="en-US" sz="2800" b="0" i="0" dirty="0" smtClean="0">
                <a:solidFill>
                  <a:srgbClr val="000000"/>
                </a:solidFill>
                <a:effectLst/>
                <a:latin typeface="Times New Roman" panose="02020603050405020304" pitchFamily="18" charset="0"/>
                <a:cs typeface="Times New Roman" panose="02020603050405020304" pitchFamily="18" charset="0"/>
              </a:rPr>
              <a:t>Reye's syndrome is a rare but serious condition that results in </a:t>
            </a:r>
            <a:r>
              <a:rPr lang="en-US" sz="2800" b="0" i="0" dirty="0" err="1" smtClean="0">
                <a:solidFill>
                  <a:srgbClr val="000000"/>
                </a:solidFill>
                <a:effectLst/>
                <a:latin typeface="Times New Roman" panose="02020603050405020304" pitchFamily="18" charset="0"/>
                <a:cs typeface="Times New Roman" panose="02020603050405020304" pitchFamily="18" charset="0"/>
              </a:rPr>
              <a:t>microvesicular</a:t>
            </a:r>
            <a:r>
              <a:rPr lang="en-US" sz="2800" b="0" i="0" dirty="0" smtClean="0">
                <a:solidFill>
                  <a:srgbClr val="000000"/>
                </a:solidFill>
                <a:effectLst/>
                <a:latin typeface="Times New Roman" panose="02020603050405020304" pitchFamily="18" charset="0"/>
                <a:cs typeface="Times New Roman" panose="02020603050405020304" pitchFamily="18" charset="0"/>
              </a:rPr>
              <a:t> hepatic steatosis (fatty changes of the liver) and acute encephalopathy (altered mental status) primarily in children and teenagers recovering from a viral illness (such as influenza or varicella zoster virus).</a:t>
            </a:r>
          </a:p>
          <a:p>
            <a:pPr algn="just"/>
            <a:r>
              <a:rPr lang="en-US" sz="2800" b="0" i="0" dirty="0" smtClean="0">
                <a:solidFill>
                  <a:srgbClr val="000000"/>
                </a:solidFill>
                <a:effectLst/>
                <a:latin typeface="Times New Roman" panose="02020603050405020304" pitchFamily="18" charset="0"/>
                <a:cs typeface="Times New Roman" panose="02020603050405020304" pitchFamily="18" charset="0"/>
              </a:rPr>
              <a:t>While it is most common in children, it can occur at any age.</a:t>
            </a:r>
            <a:endParaRPr lang="en-US" sz="2800" dirty="0" smtClean="0"/>
          </a:p>
          <a:p>
            <a:r>
              <a:rPr lang="en-US" sz="2800" dirty="0" smtClean="0"/>
              <a:t>The first detailed description of Reye syndrome was in 1963 by </a:t>
            </a:r>
            <a:r>
              <a:rPr lang="en-US" sz="2800" dirty="0" smtClean="0">
                <a:hlinkClick r:id="rId2" tooltip="Douglas Reye"/>
              </a:rPr>
              <a:t>Douglas Reye</a:t>
            </a:r>
            <a:r>
              <a:rPr lang="en-US" sz="2800" dirty="0" smtClean="0"/>
              <a:t>, an Australian pathologist.</a:t>
            </a:r>
          </a:p>
          <a:p>
            <a:r>
              <a:rPr lang="en-US" sz="2800" dirty="0" smtClean="0"/>
              <a:t> It affects fewer than one in a million children a year.</a:t>
            </a:r>
          </a:p>
          <a:p>
            <a:r>
              <a:rPr lang="en-US" sz="2800" dirty="0" smtClean="0"/>
              <a:t>The general recommendation to use aspirin in children was withdrawn because of Reye syndrome, with use of aspirin only recommended in </a:t>
            </a:r>
            <a:r>
              <a:rPr lang="en-US" sz="2800" dirty="0" smtClean="0">
                <a:hlinkClick r:id="rId3" tooltip="Kawasaki disease"/>
              </a:rPr>
              <a:t>Kawasaki disease</a:t>
            </a:r>
            <a:r>
              <a:rPr lang="en-US" sz="2800" dirty="0" smtClean="0"/>
              <a:t>.</a:t>
            </a:r>
          </a:p>
          <a:p>
            <a:pPr algn="just"/>
            <a:endParaRPr lang="en-US" sz="2800" b="0" i="0" dirty="0" smtClean="0">
              <a:solidFill>
                <a:srgbClr val="000000"/>
              </a:solidFill>
              <a:effectLst/>
              <a:latin typeface="Times New Roman" panose="02020603050405020304" pitchFamily="18" charset="0"/>
              <a:cs typeface="Times New Roman" panose="02020603050405020304" pitchFamily="18" charset="0"/>
            </a:endParaRPr>
          </a:p>
          <a:p>
            <a:pPr algn="just"/>
            <a:r>
              <a:rPr lang="en-US" sz="2800" b="0" i="0" dirty="0" smtClean="0">
                <a:solidFill>
                  <a:srgbClr val="000000"/>
                </a:solidFill>
                <a:effectLst/>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118324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5016758"/>
          </a:xfrm>
          <a:prstGeom prst="rect">
            <a:avLst/>
          </a:prstGeom>
        </p:spPr>
        <p:txBody>
          <a:bodyPr wrap="square">
            <a:spAutoFit/>
          </a:bodyPr>
          <a:lstStyle/>
          <a:p>
            <a:r>
              <a:rPr lang="en-US" sz="4000" b="1" dirty="0">
                <a:latin typeface="Times New Roman" panose="02020603050405020304" pitchFamily="18" charset="0"/>
                <a:cs typeface="Times New Roman" panose="02020603050405020304" pitchFamily="18" charset="0"/>
              </a:rPr>
              <a:t>National Reye's Syndrome Foundation UK</a:t>
            </a:r>
          </a:p>
          <a:p>
            <a:r>
              <a:rPr lang="en-US" sz="4000" dirty="0">
                <a:latin typeface="Times New Roman" panose="02020603050405020304" pitchFamily="18" charset="0"/>
                <a:cs typeface="Times New Roman" panose="02020603050405020304" pitchFamily="18" charset="0"/>
              </a:rPr>
              <a:t>The </a:t>
            </a:r>
            <a:r>
              <a:rPr lang="en-US" sz="4000" dirty="0">
                <a:solidFill>
                  <a:srgbClr val="330072"/>
                </a:solidFill>
                <a:latin typeface="Times New Roman" panose="02020603050405020304" pitchFamily="18" charset="0"/>
                <a:cs typeface="Times New Roman" panose="02020603050405020304" pitchFamily="18" charset="0"/>
                <a:hlinkClick r:id="rId2" tooltip="External website"/>
              </a:rPr>
              <a:t>National Reye's Syndrome Foundation UK</a:t>
            </a:r>
            <a:r>
              <a:rPr lang="en-US" sz="4000" dirty="0">
                <a:latin typeface="Times New Roman" panose="02020603050405020304" pitchFamily="18" charset="0"/>
                <a:cs typeface="Times New Roman" panose="02020603050405020304" pitchFamily="18" charset="0"/>
              </a:rPr>
              <a:t> is a charity that helps fund research into the causes, treatment and prevention of Reye's syndrome</a:t>
            </a:r>
            <a:r>
              <a:rPr lang="en-US" sz="4000" dirty="0" smtClean="0">
                <a:latin typeface="Times New Roman" panose="02020603050405020304" pitchFamily="18" charset="0"/>
                <a:cs typeface="Times New Roman" panose="02020603050405020304" pitchFamily="18" charset="0"/>
              </a:rPr>
              <a:t>.</a:t>
            </a:r>
          </a:p>
          <a:p>
            <a:r>
              <a:rPr lang="en-US" sz="4000" dirty="0">
                <a:latin typeface="Times New Roman" panose="02020603050405020304" pitchFamily="18" charset="0"/>
                <a:cs typeface="Times New Roman" panose="02020603050405020304" pitchFamily="18" charset="0"/>
              </a:rPr>
              <a:t>It also provides information for both the public and healthcare professionals, plus support for parents whose children have had the syndrome.</a:t>
            </a:r>
          </a:p>
          <a:p>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9618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media-api.xogrp.com/images/fa201cd6-3feb-48c3-acbd-1c67525f617b~rs_768.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544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240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986528"/>
          </a:xfrm>
          <a:prstGeom prst="rect">
            <a:avLst/>
          </a:prstGeom>
        </p:spPr>
        <p:txBody>
          <a:bodyPr wrap="square">
            <a:spAutoFit/>
          </a:bodyPr>
          <a:lstStyle/>
          <a:p>
            <a:r>
              <a:rPr lang="en-US" sz="2800" b="1" dirty="0" smtClean="0">
                <a:latin typeface="Times New Roman" panose="02020603050405020304" pitchFamily="18" charset="0"/>
                <a:cs typeface="Times New Roman" panose="02020603050405020304" pitchFamily="18" charset="0"/>
              </a:rPr>
              <a:t>What causes Reye's syndrome?</a:t>
            </a:r>
          </a:p>
          <a:p>
            <a:r>
              <a:rPr lang="en-US" sz="2800" b="1" dirty="0">
                <a:solidFill>
                  <a:srgbClr val="000000"/>
                </a:solidFill>
                <a:latin typeface="Times New Roman" panose="02020603050405020304" pitchFamily="18" charset="0"/>
                <a:cs typeface="Times New Roman" panose="02020603050405020304" pitchFamily="18" charset="0"/>
              </a:rPr>
              <a:t>Given that viral illnesses in children and adolescents are common, why then is this syndrome so rarely seen in clinical practice?</a:t>
            </a:r>
            <a:r>
              <a:rPr lang="en-US" sz="2800" dirty="0">
                <a:solidFill>
                  <a:srgbClr val="000000"/>
                </a:solidFill>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r>
              <a:rPr lang="en-US" sz="2800" dirty="0" smtClean="0">
                <a:effectLst/>
              </a:rPr>
              <a:t>There’s strong evidence showing that it can be triggered when people treat a viral infection with aspirin. It seems to occur in children and teenagers who have an underlying fatty acid oxidation disorder. This is a type of metabolic disorder that causes the body to be unable to break down fatty acids. Other over-the-counter medications may also contain salicylates similar to those found in aspirin. For example, they are also found in:</a:t>
            </a:r>
          </a:p>
          <a:p>
            <a:pPr>
              <a:buFont typeface="Arial" panose="020B0604020202020204" pitchFamily="34" charset="0"/>
              <a:buChar char="•"/>
            </a:pPr>
            <a:r>
              <a:rPr lang="en-US" sz="2800" dirty="0" smtClean="0">
                <a:effectLst/>
              </a:rPr>
              <a:t>bismuth subsalicylate (Pepto-Bismol, </a:t>
            </a:r>
            <a:r>
              <a:rPr lang="en-US" sz="2800" dirty="0" err="1" smtClean="0">
                <a:effectLst/>
              </a:rPr>
              <a:t>Kaopectate</a:t>
            </a:r>
            <a:r>
              <a:rPr lang="en-US" sz="2800" dirty="0" smtClean="0">
                <a:effectLst/>
              </a:rPr>
              <a:t>)</a:t>
            </a:r>
          </a:p>
          <a:p>
            <a:pPr>
              <a:buFont typeface="Arial" panose="020B0604020202020204" pitchFamily="34" charset="0"/>
              <a:buChar char="•"/>
            </a:pPr>
            <a:r>
              <a:rPr lang="en-US" sz="2800" dirty="0" smtClean="0">
                <a:effectLst/>
              </a:rPr>
              <a:t>products containing oil of wintergreen (these are generally topical medications)</a:t>
            </a:r>
          </a:p>
          <a:p>
            <a:r>
              <a:rPr lang="en-US" sz="2800" dirty="0" smtClean="0">
                <a:effectLst/>
              </a:rPr>
              <a:t>In addition, it’s thought that exposure to certain chemicals like paint thinners or herbicides can contribute to the development of Reye’s syndrome.</a:t>
            </a:r>
          </a:p>
          <a:p>
            <a:r>
              <a:rPr lang="en-US" sz="2800" b="0" i="0" dirty="0" smtClean="0">
                <a:solidFill>
                  <a:srgbClr val="231F20"/>
                </a:solidFill>
                <a:effectLst/>
                <a:latin typeface="Proxima Nova"/>
              </a:rPr>
              <a:t/>
            </a:r>
            <a:br>
              <a:rPr lang="en-US" sz="2800" b="0" i="0" dirty="0" smtClean="0">
                <a:solidFill>
                  <a:srgbClr val="231F20"/>
                </a:solidFill>
                <a:effectLst/>
                <a:latin typeface="Proxima Nova"/>
              </a:rPr>
            </a:br>
            <a:endParaRPr lang="en-US" sz="2800" dirty="0" smtClean="0"/>
          </a:p>
          <a:p>
            <a:endParaRPr lang="en-US"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2391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6926"/>
            <a:ext cx="12192000" cy="5693866"/>
          </a:xfrm>
          <a:prstGeom prst="rect">
            <a:avLst/>
          </a:prstGeom>
        </p:spPr>
        <p:txBody>
          <a:bodyPr wrap="square">
            <a:spAutoFit/>
          </a:bodyPr>
          <a:lstStyle/>
          <a:p>
            <a:pPr algn="just"/>
            <a:r>
              <a:rPr lang="en-US" sz="2800" b="1" i="0" dirty="0" smtClean="0">
                <a:solidFill>
                  <a:srgbClr val="000000"/>
                </a:solidFill>
                <a:effectLst/>
                <a:latin typeface="Times New Roman" panose="02020603050405020304" pitchFamily="18" charset="0"/>
                <a:cs typeface="Times New Roman" panose="02020603050405020304" pitchFamily="18" charset="0"/>
              </a:rPr>
              <a:t>What effect does aspirin or salicylate have on fat accumulation and hepatocellular damage?</a:t>
            </a:r>
            <a:r>
              <a:rPr lang="en-US" sz="2800" b="0" i="0" dirty="0" smtClean="0">
                <a:solidFill>
                  <a:srgbClr val="000000"/>
                </a:solidFill>
                <a:effectLst/>
                <a:latin typeface="Times New Roman" panose="02020603050405020304" pitchFamily="18" charset="0"/>
                <a:cs typeface="Times New Roman" panose="02020603050405020304" pitchFamily="18" charset="0"/>
              </a:rPr>
              <a:t> </a:t>
            </a: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Aspirin is rapidly metabolized to salicylate by plasma </a:t>
            </a:r>
            <a:r>
              <a:rPr lang="en-US" sz="2800" b="0" i="0" dirty="0" err="1" smtClean="0">
                <a:solidFill>
                  <a:srgbClr val="000000"/>
                </a:solidFill>
                <a:effectLst/>
                <a:latin typeface="Times New Roman" panose="02020603050405020304" pitchFamily="18" charset="0"/>
                <a:cs typeface="Times New Roman" panose="02020603050405020304" pitchFamily="18" charset="0"/>
              </a:rPr>
              <a:t>cholinesterases</a:t>
            </a:r>
            <a:r>
              <a:rPr lang="en-US" sz="2800" b="0" i="0" dirty="0" smtClean="0">
                <a:solidFill>
                  <a:srgbClr val="000000"/>
                </a:solidFill>
                <a:effectLst/>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The high concentrations of salicylate is carried to the liver via the hepatic portal vein where it undergoes hepatic uptake and first pass metabolism to form a number of metabolites.</a:t>
            </a:r>
            <a:endParaRPr lang="en-US" sz="2800" dirty="0">
              <a:solidFill>
                <a:srgbClr val="000000"/>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The metabolites of interest in Reye's syndrome include those that are formed by the hepatocyte mitochondria, which include </a:t>
            </a:r>
            <a:r>
              <a:rPr lang="en-US" sz="2800" b="0" i="0" dirty="0" err="1" smtClean="0">
                <a:solidFill>
                  <a:srgbClr val="000000"/>
                </a:solidFill>
                <a:effectLst/>
                <a:latin typeface="Times New Roman" panose="02020603050405020304" pitchFamily="18" charset="0"/>
                <a:cs typeface="Times New Roman" panose="02020603050405020304" pitchFamily="18" charset="0"/>
              </a:rPr>
              <a:t>hydroxy</a:t>
            </a:r>
            <a:r>
              <a:rPr lang="en-US" sz="2800" b="0" i="0" dirty="0" smtClean="0">
                <a:solidFill>
                  <a:srgbClr val="000000"/>
                </a:solidFill>
                <a:effectLst/>
                <a:latin typeface="Times New Roman" panose="02020603050405020304" pitchFamily="18" charset="0"/>
                <a:cs typeface="Times New Roman" panose="02020603050405020304" pitchFamily="18" charset="0"/>
              </a:rPr>
              <a:t> </a:t>
            </a:r>
            <a:r>
              <a:rPr lang="en-US" sz="2800" b="0" i="0" dirty="0" err="1" smtClean="0">
                <a:solidFill>
                  <a:srgbClr val="000000"/>
                </a:solidFill>
                <a:effectLst/>
                <a:latin typeface="Times New Roman" panose="02020603050405020304" pitchFamily="18" charset="0"/>
                <a:cs typeface="Times New Roman" panose="02020603050405020304" pitchFamily="18" charset="0"/>
              </a:rPr>
              <a:t>hippurate</a:t>
            </a:r>
            <a:r>
              <a:rPr lang="en-US" sz="2800" b="0" i="0" dirty="0" smtClean="0">
                <a:solidFill>
                  <a:srgbClr val="000000"/>
                </a:solidFill>
                <a:effectLst/>
                <a:latin typeface="Times New Roman" panose="02020603050405020304" pitchFamily="18" charset="0"/>
                <a:cs typeface="Times New Roman" panose="02020603050405020304" pitchFamily="18" charset="0"/>
              </a:rPr>
              <a:t> (HHA) and </a:t>
            </a:r>
            <a:r>
              <a:rPr lang="en-US" sz="2800" b="0" i="0" dirty="0" err="1" smtClean="0">
                <a:solidFill>
                  <a:srgbClr val="000000"/>
                </a:solidFill>
                <a:effectLst/>
                <a:latin typeface="Times New Roman" panose="02020603050405020304" pitchFamily="18" charset="0"/>
                <a:cs typeface="Times New Roman" panose="02020603050405020304" pitchFamily="18" charset="0"/>
              </a:rPr>
              <a:t>gentisate</a:t>
            </a:r>
            <a:r>
              <a:rPr lang="en-US" sz="2800" b="0" i="0" dirty="0" smtClean="0">
                <a:solidFill>
                  <a:srgbClr val="000000"/>
                </a:solidFill>
                <a:effectLst/>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The higher salicylate concentrations within the hepatocyte, its slower rate of removal, and the presence of a viral infection creates an environment that alters the metabolism of fatty acids as well as the ability of the hepatocyte to protect itself from damage and/or death.</a:t>
            </a:r>
          </a:p>
          <a:p>
            <a:pPr>
              <a:buFont typeface="Arial" panose="020B0604020202020204" pitchFamily="34" charset="0"/>
              <a:buChar char="•"/>
            </a:pPr>
            <a:endParaRPr lang="en-US" sz="2800" b="0" i="0" dirty="0" smtClean="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01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1999" cy="6986528"/>
          </a:xfrm>
          <a:prstGeom prst="rect">
            <a:avLst/>
          </a:prstGeom>
        </p:spPr>
        <p:txBody>
          <a:bodyPr wrap="square">
            <a:spAutoFit/>
          </a:bodyPr>
          <a:lstStyle/>
          <a:p>
            <a:r>
              <a:rPr lang="en-US" sz="2800" dirty="0">
                <a:solidFill>
                  <a:srgbClr val="000000"/>
                </a:solidFill>
                <a:latin typeface="Times New Roman" panose="02020603050405020304" pitchFamily="18" charset="0"/>
                <a:cs typeface="Times New Roman" panose="02020603050405020304" pitchFamily="18" charset="0"/>
              </a:rPr>
              <a:t>As it relates to hepatic fat accumulation, salicylate and its metabolites (in particular HHA and </a:t>
            </a:r>
            <a:r>
              <a:rPr lang="en-US" sz="2800" dirty="0" err="1">
                <a:solidFill>
                  <a:srgbClr val="000000"/>
                </a:solidFill>
                <a:latin typeface="Times New Roman" panose="02020603050405020304" pitchFamily="18" charset="0"/>
                <a:cs typeface="Times New Roman" panose="02020603050405020304" pitchFamily="18" charset="0"/>
              </a:rPr>
              <a:t>gentisate</a:t>
            </a:r>
            <a:r>
              <a:rPr lang="en-US" sz="2800" dirty="0">
                <a:solidFill>
                  <a:srgbClr val="000000"/>
                </a:solidFill>
                <a:latin typeface="Times New Roman" panose="02020603050405020304" pitchFamily="18" charset="0"/>
                <a:cs typeface="Times New Roman" panose="02020603050405020304" pitchFamily="18" charset="0"/>
              </a:rPr>
              <a:t>) have been shown to competitively inhibit the enzyme long chain 3-hydroxyacyl-CoA dehydrogenase (LCHAD) which is involved in the b-oxidation of fatty </a:t>
            </a:r>
            <a:r>
              <a:rPr lang="en-US" sz="2800" dirty="0" smtClean="0">
                <a:solidFill>
                  <a:srgbClr val="000000"/>
                </a:solidFill>
                <a:latin typeface="Times New Roman" panose="02020603050405020304" pitchFamily="18" charset="0"/>
                <a:cs typeface="Times New Roman" panose="02020603050405020304" pitchFamily="18" charset="0"/>
              </a:rPr>
              <a:t>acids.</a:t>
            </a:r>
          </a:p>
          <a:p>
            <a:r>
              <a:rPr lang="en-US" sz="2800" dirty="0" smtClean="0">
                <a:solidFill>
                  <a:srgbClr val="000000"/>
                </a:solidFill>
                <a:latin typeface="Times New Roman" panose="02020603050405020304" pitchFamily="18" charset="0"/>
                <a:cs typeface="Times New Roman" panose="02020603050405020304" pitchFamily="18" charset="0"/>
              </a:rPr>
              <a:t>The </a:t>
            </a:r>
            <a:r>
              <a:rPr lang="en-US" sz="2800" dirty="0">
                <a:solidFill>
                  <a:srgbClr val="000000"/>
                </a:solidFill>
                <a:latin typeface="Times New Roman" panose="02020603050405020304" pitchFamily="18" charset="0"/>
                <a:cs typeface="Times New Roman" panose="02020603050405020304" pitchFamily="18" charset="0"/>
              </a:rPr>
              <a:t>inhibition of fatty acid metabolism is important given the fact that hepatocytes utilize fatty acids via oxidative phosphorylation through the tricarboxylic acid cycle (TCA) in the mitochondria to make </a:t>
            </a:r>
            <a:r>
              <a:rPr lang="en-US" sz="2800" dirty="0" smtClean="0">
                <a:solidFill>
                  <a:srgbClr val="000000"/>
                </a:solidFill>
                <a:latin typeface="Times New Roman" panose="02020603050405020304" pitchFamily="18" charset="0"/>
                <a:cs typeface="Times New Roman" panose="02020603050405020304" pitchFamily="18" charset="0"/>
              </a:rPr>
              <a:t>energy.</a:t>
            </a:r>
          </a:p>
          <a:p>
            <a:r>
              <a:rPr lang="en-US" sz="2800" dirty="0" smtClean="0">
                <a:solidFill>
                  <a:srgbClr val="000000"/>
                </a:solidFill>
                <a:latin typeface="Times New Roman" panose="02020603050405020304" pitchFamily="18" charset="0"/>
                <a:cs typeface="Times New Roman" panose="02020603050405020304" pitchFamily="18" charset="0"/>
              </a:rPr>
              <a:t>Without </a:t>
            </a:r>
            <a:r>
              <a:rPr lang="en-US" sz="2800" dirty="0">
                <a:solidFill>
                  <a:srgbClr val="000000"/>
                </a:solidFill>
                <a:latin typeface="Times New Roman" panose="02020603050405020304" pitchFamily="18" charset="0"/>
                <a:cs typeface="Times New Roman" panose="02020603050405020304" pitchFamily="18" charset="0"/>
              </a:rPr>
              <a:t>the ATP generated through the utilization of fatty acids, the hepatocytes (liver cells) can fail to maintain their own intracellular environments/activities as well as the metabolism and elimination of other metabolic by-products (such as  conversion of ammonia to blood urea nitrogen or BUN</a:t>
            </a:r>
            <a:r>
              <a:rPr lang="en-US" sz="2800" dirty="0" smtClean="0">
                <a:solidFill>
                  <a:srgbClr val="000000"/>
                </a:solidFill>
                <a:latin typeface="Times New Roman" panose="02020603050405020304" pitchFamily="18" charset="0"/>
                <a:cs typeface="Times New Roman" panose="02020603050405020304" pitchFamily="18" charset="0"/>
              </a:rPr>
              <a:t>).</a:t>
            </a:r>
          </a:p>
          <a:p>
            <a:r>
              <a:rPr lang="en-US" sz="2800" dirty="0" smtClean="0">
                <a:solidFill>
                  <a:srgbClr val="000000"/>
                </a:solidFill>
                <a:latin typeface="Times New Roman" panose="02020603050405020304" pitchFamily="18" charset="0"/>
                <a:cs typeface="Times New Roman" panose="02020603050405020304" pitchFamily="18" charset="0"/>
              </a:rPr>
              <a:t>This </a:t>
            </a:r>
            <a:r>
              <a:rPr lang="en-US" sz="2800" dirty="0">
                <a:solidFill>
                  <a:srgbClr val="000000"/>
                </a:solidFill>
                <a:latin typeface="Times New Roman" panose="02020603050405020304" pitchFamily="18" charset="0"/>
                <a:cs typeface="Times New Roman" panose="02020603050405020304" pitchFamily="18" charset="0"/>
              </a:rPr>
              <a:t>is especially true during a viral infection where the metabolic demands are higher.  </a:t>
            </a:r>
            <a:endParaRPr lang="en-US" sz="2800" dirty="0" smtClean="0">
              <a:solidFill>
                <a:srgbClr val="000000"/>
              </a:solidFill>
              <a:latin typeface="Times New Roman" panose="02020603050405020304" pitchFamily="18" charset="0"/>
              <a:cs typeface="Times New Roman" panose="02020603050405020304" pitchFamily="18" charset="0"/>
            </a:endParaRPr>
          </a:p>
          <a:p>
            <a:r>
              <a:rPr lang="en-US" sz="2800" dirty="0" smtClean="0">
                <a:solidFill>
                  <a:srgbClr val="000000"/>
                </a:solidFill>
                <a:latin typeface="Times New Roman" panose="02020603050405020304" pitchFamily="18" charset="0"/>
                <a:cs typeface="Times New Roman" panose="02020603050405020304" pitchFamily="18" charset="0"/>
              </a:rPr>
              <a:t>The </a:t>
            </a:r>
            <a:r>
              <a:rPr lang="en-US" sz="2800" dirty="0">
                <a:solidFill>
                  <a:srgbClr val="000000"/>
                </a:solidFill>
                <a:latin typeface="Times New Roman" panose="02020603050405020304" pitchFamily="18" charset="0"/>
                <a:cs typeface="Times New Roman" panose="02020603050405020304" pitchFamily="18" charset="0"/>
              </a:rPr>
              <a:t>ATP deficient or compromised hepatocytes are then at increased risk for initiating intracellular cascades of injury and possible apoptosis (programmed cell death</a:t>
            </a:r>
            <a:r>
              <a:rPr lang="en-US" sz="2800" dirty="0" smtClean="0">
                <a:solidFill>
                  <a:srgbClr val="000000"/>
                </a:solidFill>
                <a:latin typeface="Times New Roman" panose="02020603050405020304" pitchFamily="18" charset="0"/>
                <a:cs typeface="Times New Roman" panose="02020603050405020304" pitchFamily="18" charset="0"/>
              </a:rPr>
              <a:t>).</a:t>
            </a:r>
            <a:endParaRPr lang="en-US" sz="2800" dirty="0"/>
          </a:p>
        </p:txBody>
      </p:sp>
    </p:spTree>
    <p:extLst>
      <p:ext uri="{BB962C8B-B14F-4D97-AF65-F5344CB8AC3E}">
        <p14:creationId xmlns:p14="http://schemas.microsoft.com/office/powerpoint/2010/main" val="2512955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952"/>
            <a:ext cx="12192000" cy="6986528"/>
          </a:xfrm>
          <a:prstGeom prst="rect">
            <a:avLst/>
          </a:prstGeom>
        </p:spPr>
        <p:txBody>
          <a:bodyPr wrap="square">
            <a:spAutoFit/>
          </a:bodyPr>
          <a:lstStyle/>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 These intracellular cascades are in part initiated by an increased concentration of cytosolic (cytoplasmic) calcium, which is known to further contribute to mitochondrial swelling, injury, and/or dysfunction.</a:t>
            </a: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Damage to the mitochondria further impairs its ability to metabolize fatty acids since mitochondrial damage can result mitochondrial release of cytochrome c and other pro-apoptotic proteins that initiate apoptosis (programmed cell death) of the hepatocyte.</a:t>
            </a: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Unfortunately, both of these effects on the mitochondria can be worsened or accelerated in the presence of a viral infection and salicylate.</a:t>
            </a:r>
          </a:p>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This not only accelerates the hepatocellular damage by decreasing the liver's ability to handle the accumulating fatty acids and metabolism of other metabolic by-products as mentioned above (i.e., in particular, ammonia, NH3), but also disrupts normal oxidative metabolism, thereby resulting in the accumulation pyruvate that is shunted to form lactate.</a:t>
            </a:r>
          </a:p>
          <a:p>
            <a:endParaRPr lang="en-US" sz="2800" b="0" i="0" dirty="0" smtClean="0">
              <a:solidFill>
                <a:srgbClr val="000000"/>
              </a:solidFill>
              <a:effectLst/>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sz="2800" b="0" i="0" dirty="0" smtClean="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4120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3108543"/>
          </a:xfrm>
          <a:prstGeom prst="rect">
            <a:avLst/>
          </a:prstGeom>
        </p:spPr>
        <p:txBody>
          <a:bodyPr wrap="square">
            <a:spAutoFit/>
          </a:bodyPr>
          <a:lstStyle/>
          <a:p>
            <a:pPr>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While </a:t>
            </a:r>
            <a:r>
              <a:rPr lang="en-US" sz="2800" dirty="0">
                <a:solidFill>
                  <a:srgbClr val="000000"/>
                </a:solidFill>
                <a:latin typeface="Times New Roman" panose="02020603050405020304" pitchFamily="18" charset="0"/>
                <a:cs typeface="Times New Roman" panose="02020603050405020304" pitchFamily="18" charset="0"/>
              </a:rPr>
              <a:t>the redirection of pyruvate to lactate allows glycolysis to continue, the accumulation of lactate can decrease the pH, thereby increasing the risk for metabolic acidosis.</a:t>
            </a:r>
          </a:p>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Therefore, the overall effects on the hepatocytes is an accumulation of fat which causes the hepatic steatosis, cell injury or initiation of apoptosis, and an inability to maintain other metabolic functions</a:t>
            </a:r>
            <a:r>
              <a:rPr lang="en-US" sz="2800" dirty="0" smtClean="0">
                <a:solidFill>
                  <a:srgbClr val="000000"/>
                </a:solidFill>
                <a:latin typeface="Times New Roman" panose="02020603050405020304" pitchFamily="18" charset="0"/>
                <a:cs typeface="Times New Roman" panose="02020603050405020304" pitchFamily="18" charset="0"/>
              </a:rPr>
              <a:t>.</a:t>
            </a:r>
          </a:p>
          <a:p>
            <a:endParaRPr lang="en-US" sz="2800" dirty="0" smtClean="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8877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124754"/>
          </a:xfrm>
          <a:prstGeom prst="rect">
            <a:avLst/>
          </a:prstGeom>
        </p:spPr>
        <p:txBody>
          <a:bodyPr wrap="square">
            <a:spAutoFit/>
          </a:bodyPr>
          <a:lstStyle/>
          <a:p>
            <a:pPr algn="just"/>
            <a:r>
              <a:rPr lang="en-US" sz="2800" b="1" dirty="0">
                <a:solidFill>
                  <a:srgbClr val="000000"/>
                </a:solidFill>
                <a:latin typeface="Times New Roman" panose="02020603050405020304" pitchFamily="18" charset="0"/>
                <a:cs typeface="Times New Roman" panose="02020603050405020304" pitchFamily="18" charset="0"/>
              </a:rPr>
              <a:t>How do these effects in the liver translate into the development of acute encephalopathy</a:t>
            </a:r>
            <a:r>
              <a:rPr lang="en-US" sz="2800" b="1" dirty="0" smtClean="0">
                <a:solidFill>
                  <a:srgbClr val="000000"/>
                </a:solidFill>
                <a:latin typeface="Times New Roman" panose="02020603050405020304" pitchFamily="18" charset="0"/>
                <a:cs typeface="Times New Roman" panose="02020603050405020304" pitchFamily="18" charset="0"/>
              </a:rPr>
              <a:t>?</a:t>
            </a:r>
            <a:endParaRPr lang="en-US" sz="2800" dirty="0">
              <a:solidFill>
                <a:srgbClr val="000000"/>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The liver is the primary organ involved in the metabolism and elimination of many end products of metabolism.  </a:t>
            </a:r>
          </a:p>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In addition to using free fatty acids for the generation of ATP, the normally functioning liver also converts ammonia to a less toxic, more water soluble metabolite called blood urea nitrogen (BUN</a:t>
            </a:r>
            <a:r>
              <a:rPr lang="en-US" sz="2800" dirty="0" smtClean="0">
                <a:solidFill>
                  <a:srgbClr val="000000"/>
                </a:solidFill>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The </a:t>
            </a:r>
            <a:r>
              <a:rPr lang="en-US" sz="2800" dirty="0">
                <a:solidFill>
                  <a:srgbClr val="000000"/>
                </a:solidFill>
                <a:latin typeface="Times New Roman" panose="02020603050405020304" pitchFamily="18" charset="0"/>
                <a:cs typeface="Times New Roman" panose="02020603050405020304" pitchFamily="18" charset="0"/>
              </a:rPr>
              <a:t>accumulation of ammonia can result in its entry into the central nervous system (CNS) resulting in nausea/vomiting and altered mental status that is seen with the presentation of this condition.</a:t>
            </a:r>
          </a:p>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The persistent vomiting classically seen with Reye's syndrome can result in electrolyte abnormalities and dehydration, especially in young children.  </a:t>
            </a:r>
            <a:endParaRPr lang="en-US" sz="2800" dirty="0" smtClean="0">
              <a:solidFill>
                <a:srgbClr val="000000"/>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b="0" i="0" dirty="0" smtClean="0">
                <a:solidFill>
                  <a:srgbClr val="000000"/>
                </a:solidFill>
                <a:effectLst/>
                <a:latin typeface="Times New Roman" panose="02020603050405020304" pitchFamily="18" charset="0"/>
                <a:cs typeface="Times New Roman" panose="02020603050405020304" pitchFamily="18" charset="0"/>
              </a:rPr>
              <a:t>This is complicated further by the liver's inability to help regulate blood glucose levels and metabolize by-products of metabolism such as lactate. </a:t>
            </a:r>
          </a:p>
        </p:txBody>
      </p:sp>
    </p:spTree>
    <p:extLst>
      <p:ext uri="{BB962C8B-B14F-4D97-AF65-F5344CB8AC3E}">
        <p14:creationId xmlns:p14="http://schemas.microsoft.com/office/powerpoint/2010/main" val="2502356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4401205"/>
          </a:xfrm>
          <a:prstGeom prst="rect">
            <a:avLst/>
          </a:prstGeom>
        </p:spPr>
        <p:txBody>
          <a:bodyPr wrap="square">
            <a:spAutoFit/>
          </a:bodyPr>
          <a:lstStyle/>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In fact, patients may experience acid base imbalances and/or experience hypoglycemia, which if low enough can also contribute to altered mental status, seizures, and coma.</a:t>
            </a:r>
          </a:p>
          <a:p>
            <a:pPr>
              <a:buFont typeface="Arial" panose="020B0604020202020204" pitchFamily="34" charset="0"/>
              <a:buChar char="•"/>
            </a:pPr>
            <a:r>
              <a:rPr lang="en-US" sz="2800" dirty="0">
                <a:solidFill>
                  <a:srgbClr val="000000"/>
                </a:solidFill>
                <a:latin typeface="Times New Roman" panose="02020603050405020304" pitchFamily="18" charset="0"/>
                <a:cs typeface="Times New Roman" panose="02020603050405020304" pitchFamily="18" charset="0"/>
              </a:rPr>
              <a:t>As such, if Reye's syndrome is left untreated, the outcome can range from minor brain damage to seizures and even death.</a:t>
            </a:r>
          </a:p>
          <a:p>
            <a:pPr>
              <a:buFont typeface="Arial" panose="020B0604020202020204" pitchFamily="34" charset="0"/>
              <a:buChar char="•"/>
            </a:pPr>
            <a:r>
              <a:rPr lang="en-US" sz="2800" dirty="0" smtClean="0">
                <a:solidFill>
                  <a:srgbClr val="000000"/>
                </a:solidFill>
                <a:latin typeface="Times New Roman" panose="02020603050405020304" pitchFamily="18" charset="0"/>
                <a:cs typeface="Times New Roman" panose="02020603050405020304" pitchFamily="18" charset="0"/>
              </a:rPr>
              <a:t>Therefore</a:t>
            </a:r>
            <a:r>
              <a:rPr lang="en-US" sz="2800" dirty="0">
                <a:solidFill>
                  <a:srgbClr val="000000"/>
                </a:solidFill>
                <a:latin typeface="Times New Roman" panose="02020603050405020304" pitchFamily="18" charset="0"/>
                <a:cs typeface="Times New Roman" panose="02020603050405020304" pitchFamily="18" charset="0"/>
              </a:rPr>
              <a:t>, based on the clinical presentation, the histological changes seen in the liver and brain as well as the changes in labs, it would appear that the underlying problem is an inhibition of oxidative phosphorylation and b-oxidation (fatty acid metabolism).  Furthermore, if left untreated this syndrome can progress to irreversible brain damage and/or death.</a:t>
            </a:r>
          </a:p>
        </p:txBody>
      </p:sp>
    </p:spTree>
    <p:extLst>
      <p:ext uri="{BB962C8B-B14F-4D97-AF65-F5344CB8AC3E}">
        <p14:creationId xmlns:p14="http://schemas.microsoft.com/office/powerpoint/2010/main" val="1181981562"/>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753</TotalTime>
  <Words>2231</Words>
  <Application>Microsoft Office PowerPoint</Application>
  <PresentationFormat>Widescreen</PresentationFormat>
  <Paragraphs>157</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Proxima Nova</vt:lpstr>
      <vt:lpstr>Times New Roman</vt:lpstr>
      <vt:lpstr>Retrospect</vt:lpstr>
      <vt:lpstr>Reye's syndrome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zubair manzoor</dc:creator>
  <cp:lastModifiedBy>zubair manzoor</cp:lastModifiedBy>
  <cp:revision>24</cp:revision>
  <cp:lastPrinted>2020-03-12T01:22:42Z</cp:lastPrinted>
  <dcterms:created xsi:type="dcterms:W3CDTF">2020-03-11T15:40:56Z</dcterms:created>
  <dcterms:modified xsi:type="dcterms:W3CDTF">2020-03-12T04:14:00Z</dcterms:modified>
</cp:coreProperties>
</file>